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08" r:id="rId1"/>
  </p:sldMasterIdLst>
  <p:notesMasterIdLst>
    <p:notesMasterId r:id="rId40"/>
  </p:notesMasterIdLst>
  <p:sldIdLst>
    <p:sldId id="260" r:id="rId2"/>
    <p:sldId id="259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4" r:id="rId15"/>
    <p:sldId id="275" r:id="rId16"/>
    <p:sldId id="276" r:id="rId17"/>
    <p:sldId id="277" r:id="rId18"/>
    <p:sldId id="278" r:id="rId19"/>
    <p:sldId id="279" r:id="rId20"/>
    <p:sldId id="280" r:id="rId21"/>
    <p:sldId id="281" r:id="rId22"/>
    <p:sldId id="282" r:id="rId23"/>
    <p:sldId id="283" r:id="rId24"/>
    <p:sldId id="284" r:id="rId25"/>
    <p:sldId id="286" r:id="rId26"/>
    <p:sldId id="293" r:id="rId27"/>
    <p:sldId id="294" r:id="rId28"/>
    <p:sldId id="295" r:id="rId29"/>
    <p:sldId id="296" r:id="rId30"/>
    <p:sldId id="287" r:id="rId31"/>
    <p:sldId id="297" r:id="rId32"/>
    <p:sldId id="298" r:id="rId33"/>
    <p:sldId id="299" r:id="rId34"/>
    <p:sldId id="288" r:id="rId35"/>
    <p:sldId id="289" r:id="rId36"/>
    <p:sldId id="290" r:id="rId37"/>
    <p:sldId id="291" r:id="rId38"/>
    <p:sldId id="292" r:id="rId39"/>
  </p:sldIdLst>
  <p:sldSz cx="9144000" cy="6858000" type="screen4x3"/>
  <p:notesSz cx="6858000" cy="9144000"/>
  <p:custDataLst>
    <p:tags r:id="rId41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3A1A7"/>
    <a:srgbClr val="D020D0"/>
    <a:srgbClr val="5384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0489" autoAdjust="0"/>
    <p:restoredTop sz="90929"/>
  </p:normalViewPr>
  <p:slideViewPr>
    <p:cSldViewPr>
      <p:cViewPr varScale="1">
        <p:scale>
          <a:sx n="42" d="100"/>
          <a:sy n="42" d="100"/>
        </p:scale>
        <p:origin x="42" y="6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6BFCB6D1-852D-42C3-AF7A-1090EE5CAB63}" type="datetimeFigureOut">
              <a:rPr lang="en-US"/>
              <a:pPr>
                <a:defRPr/>
              </a:pPr>
              <a:t>10/15/2020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3A6282D1-96AD-4461-B35F-B56C41010D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A0531C8-0B9F-4581-A519-20A19F1FF32C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DF9FC92-864D-4857-BBE1-4F3EE01F3C0F}" type="slidenum">
              <a:rPr lang="en-US" altLang="ru-RU" smtClean="0">
                <a:cs typeface="Arial" pitchFamily="34" charset="0"/>
              </a:rPr>
              <a:pPr/>
              <a:t>2</a:t>
            </a:fld>
            <a:endParaRPr lang="en-US" altLang="ru-RU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DF9FC92-864D-4857-BBE1-4F3EE01F3C0F}" type="slidenum">
              <a:rPr lang="en-US" altLang="ru-RU" smtClean="0">
                <a:cs typeface="Arial" pitchFamily="34" charset="0"/>
              </a:rPr>
              <a:pPr/>
              <a:t>3</a:t>
            </a:fld>
            <a:endParaRPr lang="en-US" altLang="ru-RU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DF9FC92-864D-4857-BBE1-4F3EE01F3C0F}" type="slidenum">
              <a:rPr lang="en-US" altLang="ru-RU" smtClean="0">
                <a:cs typeface="Arial" pitchFamily="34" charset="0"/>
              </a:rPr>
              <a:pPr/>
              <a:t>4</a:t>
            </a:fld>
            <a:endParaRPr lang="en-US" altLang="ru-RU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DF9FC92-864D-4857-BBE1-4F3EE01F3C0F}" type="slidenum">
              <a:rPr lang="en-US" altLang="ru-RU" smtClean="0">
                <a:cs typeface="Arial" pitchFamily="34" charset="0"/>
              </a:rPr>
              <a:pPr/>
              <a:t>5</a:t>
            </a:fld>
            <a:endParaRPr lang="en-US" altLang="ru-RU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DF9FC92-864D-4857-BBE1-4F3EE01F3C0F}" type="slidenum">
              <a:rPr lang="en-US" altLang="ru-RU" smtClean="0">
                <a:cs typeface="Arial" pitchFamily="34" charset="0"/>
              </a:rPr>
              <a:pPr/>
              <a:t>6</a:t>
            </a:fld>
            <a:endParaRPr lang="en-US" altLang="ru-RU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DF9FC92-864D-4857-BBE1-4F3EE01F3C0F}" type="slidenum">
              <a:rPr lang="en-US" altLang="ru-RU" smtClean="0">
                <a:cs typeface="Arial" pitchFamily="34" charset="0"/>
              </a:rPr>
              <a:pPr/>
              <a:t>7</a:t>
            </a:fld>
            <a:endParaRPr lang="en-US" altLang="ru-RU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DF9FC92-864D-4857-BBE1-4F3EE01F3C0F}" type="slidenum">
              <a:rPr lang="en-US" altLang="ru-RU" smtClean="0">
                <a:cs typeface="Arial" pitchFamily="34" charset="0"/>
              </a:rPr>
              <a:pPr/>
              <a:t>8</a:t>
            </a:fld>
            <a:endParaRPr lang="en-US" altLang="ru-RU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DF9FC92-864D-4857-BBE1-4F3EE01F3C0F}" type="slidenum">
              <a:rPr lang="en-US" altLang="ru-RU" smtClean="0">
                <a:cs typeface="Arial" pitchFamily="34" charset="0"/>
              </a:rPr>
              <a:pPr/>
              <a:t>9</a:t>
            </a:fld>
            <a:endParaRPr lang="en-US" altLang="ru-RU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DF9FC92-864D-4857-BBE1-4F3EE01F3C0F}" type="slidenum">
              <a:rPr lang="en-US" altLang="ru-RU" smtClean="0">
                <a:cs typeface="Arial" pitchFamily="34" charset="0"/>
              </a:rPr>
              <a:pPr/>
              <a:t>10</a:t>
            </a:fld>
            <a:endParaRPr lang="en-US" altLang="ru-RU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DF9FC92-864D-4857-BBE1-4F3EE01F3C0F}" type="slidenum">
              <a:rPr lang="en-US" altLang="ru-RU" smtClean="0">
                <a:cs typeface="Arial" pitchFamily="34" charset="0"/>
              </a:rPr>
              <a:pPr/>
              <a:t>11</a:t>
            </a:fld>
            <a:endParaRPr lang="en-US" altLang="ru-RU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DF9FC92-864D-4857-BBE1-4F3EE01F3C0F}" type="slidenum">
              <a:rPr lang="en-US" altLang="ru-RU" smtClean="0">
                <a:cs typeface="Arial" pitchFamily="34" charset="0"/>
              </a:rPr>
              <a:pPr/>
              <a:t>12</a:t>
            </a:fld>
            <a:endParaRPr lang="en-US" altLang="ru-RU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DF9FC92-864D-4857-BBE1-4F3EE01F3C0F}" type="slidenum">
              <a:rPr lang="en-US" altLang="ru-RU" smtClean="0">
                <a:cs typeface="Arial" pitchFamily="34" charset="0"/>
              </a:rPr>
              <a:pPr/>
              <a:t>13</a:t>
            </a:fld>
            <a:endParaRPr lang="en-US" altLang="ru-RU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DF9FC92-864D-4857-BBE1-4F3EE01F3C0F}" type="slidenum">
              <a:rPr lang="en-US" altLang="ru-RU" smtClean="0">
                <a:cs typeface="Arial" pitchFamily="34" charset="0"/>
              </a:rPr>
              <a:pPr/>
              <a:t>14</a:t>
            </a:fld>
            <a:endParaRPr lang="en-US" altLang="ru-RU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DF9FC92-864D-4857-BBE1-4F3EE01F3C0F}" type="slidenum">
              <a:rPr lang="en-US" altLang="ru-RU" smtClean="0">
                <a:cs typeface="Arial" pitchFamily="34" charset="0"/>
              </a:rPr>
              <a:pPr/>
              <a:t>15</a:t>
            </a:fld>
            <a:endParaRPr lang="en-US" altLang="ru-RU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DF9FC92-864D-4857-BBE1-4F3EE01F3C0F}" type="slidenum">
              <a:rPr lang="en-US" altLang="ru-RU" smtClean="0">
                <a:cs typeface="Arial" pitchFamily="34" charset="0"/>
              </a:rPr>
              <a:pPr/>
              <a:t>16</a:t>
            </a:fld>
            <a:endParaRPr lang="en-US" altLang="ru-RU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DF9FC92-864D-4857-BBE1-4F3EE01F3C0F}" type="slidenum">
              <a:rPr lang="en-US" altLang="ru-RU" smtClean="0">
                <a:cs typeface="Arial" pitchFamily="34" charset="0"/>
              </a:rPr>
              <a:pPr/>
              <a:t>17</a:t>
            </a:fld>
            <a:endParaRPr lang="en-US" altLang="ru-RU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DF9FC92-864D-4857-BBE1-4F3EE01F3C0F}" type="slidenum">
              <a:rPr lang="en-US" altLang="ru-RU" smtClean="0">
                <a:cs typeface="Arial" pitchFamily="34" charset="0"/>
              </a:rPr>
              <a:pPr/>
              <a:t>18</a:t>
            </a:fld>
            <a:endParaRPr lang="en-US" altLang="ru-RU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DF9FC92-864D-4857-BBE1-4F3EE01F3C0F}" type="slidenum">
              <a:rPr lang="en-US" altLang="ru-RU" smtClean="0">
                <a:cs typeface="Arial" pitchFamily="34" charset="0"/>
              </a:rPr>
              <a:pPr/>
              <a:t>19</a:t>
            </a:fld>
            <a:endParaRPr lang="en-US" altLang="ru-RU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DF9FC92-864D-4857-BBE1-4F3EE01F3C0F}" type="slidenum">
              <a:rPr lang="en-US" altLang="ru-RU" smtClean="0">
                <a:cs typeface="Arial" pitchFamily="34" charset="0"/>
              </a:rPr>
              <a:pPr/>
              <a:t>20</a:t>
            </a:fld>
            <a:endParaRPr lang="en-US" altLang="ru-RU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DF9FC92-864D-4857-BBE1-4F3EE01F3C0F}" type="slidenum">
              <a:rPr lang="en-US" altLang="ru-RU" smtClean="0">
                <a:cs typeface="Arial" pitchFamily="34" charset="0"/>
              </a:rPr>
              <a:pPr/>
              <a:t>21</a:t>
            </a:fld>
            <a:endParaRPr lang="en-US" altLang="ru-RU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DF9FC92-864D-4857-BBE1-4F3EE01F3C0F}" type="slidenum">
              <a:rPr lang="en-US" altLang="ru-RU" smtClean="0">
                <a:cs typeface="Arial" pitchFamily="34" charset="0"/>
              </a:rPr>
              <a:pPr/>
              <a:t>22</a:t>
            </a:fld>
            <a:endParaRPr lang="en-US" altLang="ru-RU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DF9FC92-864D-4857-BBE1-4F3EE01F3C0F}" type="slidenum">
              <a:rPr lang="en-US" altLang="ru-RU" smtClean="0">
                <a:cs typeface="Arial" pitchFamily="34" charset="0"/>
              </a:rPr>
              <a:pPr/>
              <a:t>23</a:t>
            </a:fld>
            <a:endParaRPr lang="en-US" altLang="ru-RU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DF9FC92-864D-4857-BBE1-4F3EE01F3C0F}" type="slidenum">
              <a:rPr lang="en-US" altLang="ru-RU" smtClean="0">
                <a:cs typeface="Arial" pitchFamily="34" charset="0"/>
              </a:rPr>
              <a:pPr/>
              <a:t>24</a:t>
            </a:fld>
            <a:endParaRPr lang="en-US" altLang="ru-RU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DF9FC92-864D-4857-BBE1-4F3EE01F3C0F}" type="slidenum">
              <a:rPr lang="en-US" altLang="ru-RU" smtClean="0">
                <a:cs typeface="Arial" pitchFamily="34" charset="0"/>
              </a:rPr>
              <a:pPr/>
              <a:t>25</a:t>
            </a:fld>
            <a:endParaRPr lang="en-US" altLang="ru-RU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DF9FC92-864D-4857-BBE1-4F3EE01F3C0F}" type="slidenum">
              <a:rPr lang="en-US" altLang="ru-RU" smtClean="0">
                <a:cs typeface="Arial" pitchFamily="34" charset="0"/>
              </a:rPr>
              <a:pPr/>
              <a:t>26</a:t>
            </a:fld>
            <a:endParaRPr lang="en-US" altLang="ru-RU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DF9FC92-864D-4857-BBE1-4F3EE01F3C0F}" type="slidenum">
              <a:rPr lang="en-US" altLang="ru-RU" smtClean="0">
                <a:cs typeface="Arial" pitchFamily="34" charset="0"/>
              </a:rPr>
              <a:pPr/>
              <a:t>27</a:t>
            </a:fld>
            <a:endParaRPr lang="en-US" altLang="ru-RU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DF9FC92-864D-4857-BBE1-4F3EE01F3C0F}" type="slidenum">
              <a:rPr lang="en-US" altLang="ru-RU" smtClean="0">
                <a:cs typeface="Arial" pitchFamily="34" charset="0"/>
              </a:rPr>
              <a:pPr/>
              <a:t>28</a:t>
            </a:fld>
            <a:endParaRPr lang="en-US" altLang="ru-RU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DF9FC92-864D-4857-BBE1-4F3EE01F3C0F}" type="slidenum">
              <a:rPr lang="en-US" altLang="ru-RU" smtClean="0">
                <a:cs typeface="Arial" pitchFamily="34" charset="0"/>
              </a:rPr>
              <a:pPr/>
              <a:t>29</a:t>
            </a:fld>
            <a:endParaRPr lang="en-US" altLang="ru-RU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DF9FC92-864D-4857-BBE1-4F3EE01F3C0F}" type="slidenum">
              <a:rPr lang="en-US" altLang="ru-RU" smtClean="0">
                <a:cs typeface="Arial" pitchFamily="34" charset="0"/>
              </a:rPr>
              <a:pPr/>
              <a:t>30</a:t>
            </a:fld>
            <a:endParaRPr lang="en-US" altLang="ru-RU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DF9FC92-864D-4857-BBE1-4F3EE01F3C0F}" type="slidenum">
              <a:rPr lang="en-US" altLang="ru-RU" smtClean="0">
                <a:cs typeface="Arial" pitchFamily="34" charset="0"/>
              </a:rPr>
              <a:pPr/>
              <a:t>31</a:t>
            </a:fld>
            <a:endParaRPr lang="en-US" altLang="ru-RU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DF9FC92-864D-4857-BBE1-4F3EE01F3C0F}" type="slidenum">
              <a:rPr lang="en-US" altLang="ru-RU" smtClean="0">
                <a:cs typeface="Arial" pitchFamily="34" charset="0"/>
              </a:rPr>
              <a:pPr/>
              <a:t>32</a:t>
            </a:fld>
            <a:endParaRPr lang="en-US" altLang="ru-RU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DF9FC92-864D-4857-BBE1-4F3EE01F3C0F}" type="slidenum">
              <a:rPr lang="en-US" altLang="ru-RU" smtClean="0">
                <a:cs typeface="Arial" pitchFamily="34" charset="0"/>
              </a:rPr>
              <a:pPr/>
              <a:t>33</a:t>
            </a:fld>
            <a:endParaRPr lang="en-US" altLang="ru-RU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DF9FC92-864D-4857-BBE1-4F3EE01F3C0F}" type="slidenum">
              <a:rPr lang="en-US" altLang="ru-RU" smtClean="0">
                <a:cs typeface="Arial" pitchFamily="34" charset="0"/>
              </a:rPr>
              <a:pPr/>
              <a:t>34</a:t>
            </a:fld>
            <a:endParaRPr lang="en-US" altLang="ru-RU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DF9FC92-864D-4857-BBE1-4F3EE01F3C0F}" type="slidenum">
              <a:rPr lang="en-US" altLang="ru-RU" smtClean="0">
                <a:cs typeface="Arial" pitchFamily="34" charset="0"/>
              </a:rPr>
              <a:pPr/>
              <a:t>35</a:t>
            </a:fld>
            <a:endParaRPr lang="en-US" altLang="ru-RU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DF9FC92-864D-4857-BBE1-4F3EE01F3C0F}" type="slidenum">
              <a:rPr lang="en-US" altLang="ru-RU" smtClean="0">
                <a:cs typeface="Arial" pitchFamily="34" charset="0"/>
              </a:rPr>
              <a:pPr/>
              <a:t>36</a:t>
            </a:fld>
            <a:endParaRPr lang="en-US" altLang="ru-RU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DF9FC92-864D-4857-BBE1-4F3EE01F3C0F}" type="slidenum">
              <a:rPr lang="en-US" altLang="ru-RU" smtClean="0">
                <a:cs typeface="Arial" pitchFamily="34" charset="0"/>
              </a:rPr>
              <a:pPr/>
              <a:t>37</a:t>
            </a:fld>
            <a:endParaRPr lang="en-US" altLang="ru-RU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98310" y="619673"/>
            <a:ext cx="7771113" cy="1141805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981373" y="2203281"/>
            <a:ext cx="4873749" cy="1790166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962900" y="6196013"/>
            <a:ext cx="1181100" cy="3206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598988" y="6265863"/>
            <a:ext cx="2894012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www.PresentationPro.com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580438" y="6540500"/>
            <a:ext cx="563562" cy="3175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4C8938-1F74-4B16-BE1E-E70545DE35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www.PresentationPro.com</a:t>
            </a:r>
            <a:endParaRPr lang="en-US" dirty="0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41748E-21EF-48B5-A587-008DA2EEDA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96" y="4406563"/>
            <a:ext cx="7772543" cy="1362706"/>
          </a:xfrm>
        </p:spPr>
        <p:txBody>
          <a:bodyPr anchor="t"/>
          <a:lstStyle>
            <a:lvl1pPr algn="l">
              <a:defRPr sz="36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96" y="2906151"/>
            <a:ext cx="7772543" cy="1500412"/>
          </a:xfrm>
        </p:spPr>
        <p:txBody>
          <a:bodyPr anchor="b"/>
          <a:lstStyle>
            <a:lvl1pPr marL="0" indent="0">
              <a:buNone/>
              <a:defRPr sz="1800"/>
            </a:lvl1pPr>
            <a:lvl2pPr marL="412394" indent="0">
              <a:buNone/>
              <a:defRPr sz="1600"/>
            </a:lvl2pPr>
            <a:lvl3pPr marL="824789" indent="0">
              <a:buNone/>
              <a:defRPr sz="1400"/>
            </a:lvl3pPr>
            <a:lvl4pPr marL="1237183" indent="0">
              <a:buNone/>
              <a:defRPr sz="1300"/>
            </a:lvl4pPr>
            <a:lvl5pPr marL="1649578" indent="0">
              <a:buNone/>
              <a:defRPr sz="1300"/>
            </a:lvl5pPr>
            <a:lvl6pPr marL="2061972" indent="0">
              <a:buNone/>
              <a:defRPr sz="1300"/>
            </a:lvl6pPr>
            <a:lvl7pPr marL="2474366" indent="0">
              <a:buNone/>
              <a:defRPr sz="1300"/>
            </a:lvl7pPr>
            <a:lvl8pPr marL="2886761" indent="0">
              <a:buNone/>
              <a:defRPr sz="1300"/>
            </a:lvl8pPr>
            <a:lvl9pPr marL="3299155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www.PresentationPro.com</a:t>
            </a:r>
            <a:endParaRPr lang="en-US" dirty="0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DF414D-B13B-4FCB-B552-F4918564E8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2887" y="1514756"/>
            <a:ext cx="3748268" cy="4681973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58445" y="1514756"/>
            <a:ext cx="3748267" cy="4681973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www.PresentationPro.com</a:t>
            </a:r>
            <a:endParaRPr lang="en-US" dirty="0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E511D7-3FB8-4D0F-805E-C480D3A756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29" y="273976"/>
            <a:ext cx="8228742" cy="1143239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29" y="1534838"/>
            <a:ext cx="4040007" cy="639755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2394" indent="0">
              <a:buNone/>
              <a:defRPr sz="1800" b="1"/>
            </a:lvl2pPr>
            <a:lvl3pPr marL="824789" indent="0">
              <a:buNone/>
              <a:defRPr sz="1600" b="1"/>
            </a:lvl3pPr>
            <a:lvl4pPr marL="1237183" indent="0">
              <a:buNone/>
              <a:defRPr sz="1400" b="1"/>
            </a:lvl4pPr>
            <a:lvl5pPr marL="1649578" indent="0">
              <a:buNone/>
              <a:defRPr sz="1400" b="1"/>
            </a:lvl5pPr>
            <a:lvl6pPr marL="2061972" indent="0">
              <a:buNone/>
              <a:defRPr sz="1400" b="1"/>
            </a:lvl6pPr>
            <a:lvl7pPr marL="2474366" indent="0">
              <a:buNone/>
              <a:defRPr sz="1400" b="1"/>
            </a:lvl7pPr>
            <a:lvl8pPr marL="2886761" indent="0">
              <a:buNone/>
              <a:defRPr sz="1400" b="1"/>
            </a:lvl8pPr>
            <a:lvl9pPr marL="3299155" indent="0">
              <a:buNone/>
              <a:defRPr sz="14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29" y="2174593"/>
            <a:ext cx="4040007" cy="3951849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935" y="1534838"/>
            <a:ext cx="4041436" cy="639755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2394" indent="0">
              <a:buNone/>
              <a:defRPr sz="1800" b="1"/>
            </a:lvl2pPr>
            <a:lvl3pPr marL="824789" indent="0">
              <a:buNone/>
              <a:defRPr sz="1600" b="1"/>
            </a:lvl3pPr>
            <a:lvl4pPr marL="1237183" indent="0">
              <a:buNone/>
              <a:defRPr sz="1400" b="1"/>
            </a:lvl4pPr>
            <a:lvl5pPr marL="1649578" indent="0">
              <a:buNone/>
              <a:defRPr sz="1400" b="1"/>
            </a:lvl5pPr>
            <a:lvl6pPr marL="2061972" indent="0">
              <a:buNone/>
              <a:defRPr sz="1400" b="1"/>
            </a:lvl6pPr>
            <a:lvl7pPr marL="2474366" indent="0">
              <a:buNone/>
              <a:defRPr sz="1400" b="1"/>
            </a:lvl7pPr>
            <a:lvl8pPr marL="2886761" indent="0">
              <a:buNone/>
              <a:defRPr sz="1400" b="1"/>
            </a:lvl8pPr>
            <a:lvl9pPr marL="3299155" indent="0">
              <a:buNone/>
              <a:defRPr sz="14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935" y="2174593"/>
            <a:ext cx="4041436" cy="3951849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www.PresentationPro.com</a:t>
            </a:r>
            <a:endParaRPr lang="en-US" dirty="0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953DD2-A65B-4805-9594-FE9EA765D6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www.PresentationPro.com</a:t>
            </a:r>
            <a:endParaRPr lang="en-US" dirty="0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90968B-4F2E-4EC2-ABE8-0BDEDCBF73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www.PresentationPro.com</a:t>
            </a:r>
            <a:endParaRPr lang="en-US" dirty="0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271C1E-2432-4546-BF63-D1D1D27BB8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30" y="272542"/>
            <a:ext cx="3007481" cy="1161887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7" y="272541"/>
            <a:ext cx="5111144" cy="5853901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2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30" y="1434428"/>
            <a:ext cx="3007481" cy="4692014"/>
          </a:xfrm>
        </p:spPr>
        <p:txBody>
          <a:bodyPr/>
          <a:lstStyle>
            <a:lvl1pPr marL="0" indent="0">
              <a:buNone/>
              <a:defRPr sz="1300"/>
            </a:lvl1pPr>
            <a:lvl2pPr marL="412394" indent="0">
              <a:buNone/>
              <a:defRPr sz="1100"/>
            </a:lvl2pPr>
            <a:lvl3pPr marL="824789" indent="0">
              <a:buNone/>
              <a:defRPr sz="900"/>
            </a:lvl3pPr>
            <a:lvl4pPr marL="1237183" indent="0">
              <a:buNone/>
              <a:defRPr sz="800"/>
            </a:lvl4pPr>
            <a:lvl5pPr marL="1649578" indent="0">
              <a:buNone/>
              <a:defRPr sz="800"/>
            </a:lvl5pPr>
            <a:lvl6pPr marL="2061972" indent="0">
              <a:buNone/>
              <a:defRPr sz="800"/>
            </a:lvl6pPr>
            <a:lvl7pPr marL="2474366" indent="0">
              <a:buNone/>
              <a:defRPr sz="800"/>
            </a:lvl7pPr>
            <a:lvl8pPr marL="2886761" indent="0">
              <a:buNone/>
              <a:defRPr sz="800"/>
            </a:lvl8pPr>
            <a:lvl9pPr marL="3299155" indent="0">
              <a:buNone/>
              <a:defRPr sz="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www.PresentationPro.com</a:t>
            </a:r>
            <a:endParaRPr lang="en-US" dirty="0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5C25A6-2A68-4BF7-B3C9-1810D84ECE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1904" y="4801030"/>
            <a:ext cx="5487258" cy="566599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1904" y="612502"/>
            <a:ext cx="5487258" cy="4115373"/>
          </a:xfrm>
        </p:spPr>
        <p:txBody>
          <a:bodyPr/>
          <a:lstStyle>
            <a:lvl1pPr marL="0" indent="0">
              <a:buNone/>
              <a:defRPr sz="2900"/>
            </a:lvl1pPr>
            <a:lvl2pPr marL="412394" indent="0">
              <a:buNone/>
              <a:defRPr sz="2500"/>
            </a:lvl2pPr>
            <a:lvl3pPr marL="824789" indent="0">
              <a:buNone/>
              <a:defRPr sz="2200"/>
            </a:lvl3pPr>
            <a:lvl4pPr marL="1237183" indent="0">
              <a:buNone/>
              <a:defRPr sz="1800"/>
            </a:lvl4pPr>
            <a:lvl5pPr marL="1649578" indent="0">
              <a:buNone/>
              <a:defRPr sz="1800"/>
            </a:lvl5pPr>
            <a:lvl6pPr marL="2061972" indent="0">
              <a:buNone/>
              <a:defRPr sz="1800"/>
            </a:lvl6pPr>
            <a:lvl7pPr marL="2474366" indent="0">
              <a:buNone/>
              <a:defRPr sz="1800"/>
            </a:lvl7pPr>
            <a:lvl8pPr marL="2886761" indent="0">
              <a:buNone/>
              <a:defRPr sz="1800"/>
            </a:lvl8pPr>
            <a:lvl9pPr marL="3299155" indent="0">
              <a:buNone/>
              <a:defRPr sz="18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1904" y="5367629"/>
            <a:ext cx="5487258" cy="804714"/>
          </a:xfrm>
        </p:spPr>
        <p:txBody>
          <a:bodyPr/>
          <a:lstStyle>
            <a:lvl1pPr marL="0" indent="0">
              <a:buNone/>
              <a:defRPr sz="1300"/>
            </a:lvl1pPr>
            <a:lvl2pPr marL="412394" indent="0">
              <a:buNone/>
              <a:defRPr sz="1100"/>
            </a:lvl2pPr>
            <a:lvl3pPr marL="824789" indent="0">
              <a:buNone/>
              <a:defRPr sz="900"/>
            </a:lvl3pPr>
            <a:lvl4pPr marL="1237183" indent="0">
              <a:buNone/>
              <a:defRPr sz="800"/>
            </a:lvl4pPr>
            <a:lvl5pPr marL="1649578" indent="0">
              <a:buNone/>
              <a:defRPr sz="800"/>
            </a:lvl5pPr>
            <a:lvl6pPr marL="2061972" indent="0">
              <a:buNone/>
              <a:defRPr sz="800"/>
            </a:lvl6pPr>
            <a:lvl7pPr marL="2474366" indent="0">
              <a:buNone/>
              <a:defRPr sz="800"/>
            </a:lvl7pPr>
            <a:lvl8pPr marL="2886761" indent="0">
              <a:buNone/>
              <a:defRPr sz="800"/>
            </a:lvl8pPr>
            <a:lvl9pPr marL="3299155" indent="0">
              <a:buNone/>
              <a:defRPr sz="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www.PresentationPro.com</a:t>
            </a:r>
            <a:endParaRPr lang="en-US" dirty="0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26F722-0166-4FB3-A003-10499A908C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www.PresentationPro.com</a:t>
            </a:r>
            <a:endParaRPr lang="en-US" dirty="0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B488A6-5B26-45BF-8ABC-6811CA29CA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96004" y="137705"/>
            <a:ext cx="2010708" cy="605902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61021" y="137705"/>
            <a:ext cx="5897694" cy="605902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www.PresentationPro.com</a:t>
            </a:r>
            <a:endParaRPr lang="en-US" dirty="0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9BE010-6223-4396-8FBB-2651AC7B94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60438" y="138113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73188" y="1514475"/>
            <a:ext cx="7634287" cy="4681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smtClean="0"/>
              <a:t>Click to edit Master text styles</a:t>
            </a:r>
          </a:p>
          <a:p>
            <a:pPr lvl="1"/>
            <a:r>
              <a:rPr lang="en-US" altLang="ru-RU" smtClean="0"/>
              <a:t>Second level</a:t>
            </a:r>
          </a:p>
          <a:p>
            <a:pPr lvl="2"/>
            <a:r>
              <a:rPr lang="en-US" altLang="ru-RU" smtClean="0"/>
              <a:t>Third level</a:t>
            </a:r>
          </a:p>
          <a:p>
            <a:pPr lvl="3"/>
            <a:r>
              <a:rPr lang="en-US" altLang="ru-RU" smtClean="0"/>
              <a:t>Fourth level</a:t>
            </a:r>
          </a:p>
          <a:p>
            <a:pPr lvl="4"/>
            <a:r>
              <a:rPr lang="en-US" altLang="ru-RU" smtClean="0"/>
              <a:t>Fifth level</a:t>
            </a: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959725" y="6196013"/>
            <a:ext cx="11811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algn="r" defTabSz="915001">
              <a:defRPr sz="1400"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21013" y="6265863"/>
            <a:ext cx="35004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algn="ctr" defTabSz="915001">
              <a:defRPr sz="1400"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www.PresentationPro.com</a:t>
            </a:r>
            <a:endParaRPr lang="en-US" dirty="0"/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577263" y="6540500"/>
            <a:ext cx="563562" cy="31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algn="r" defTabSz="915001">
              <a:defRPr sz="1400">
                <a:cs typeface="Arial" charset="0"/>
              </a:defRPr>
            </a:lvl1pPr>
          </a:lstStyle>
          <a:p>
            <a:pPr>
              <a:defRPr/>
            </a:pPr>
            <a:fld id="{85684890-D49A-4797-97A6-54ABDF60D1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43" r:id="rId1"/>
    <p:sldLayoutId id="2147484033" r:id="rId2"/>
    <p:sldLayoutId id="2147484034" r:id="rId3"/>
    <p:sldLayoutId id="2147484035" r:id="rId4"/>
    <p:sldLayoutId id="2147484036" r:id="rId5"/>
    <p:sldLayoutId id="2147484037" r:id="rId6"/>
    <p:sldLayoutId id="2147484038" r:id="rId7"/>
    <p:sldLayoutId id="2147484039" r:id="rId8"/>
    <p:sldLayoutId id="2147484040" r:id="rId9"/>
    <p:sldLayoutId id="2147484041" r:id="rId10"/>
    <p:sldLayoutId id="2147484042" r:id="rId11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12394" algn="ctr" defTabSz="915001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824789" algn="ctr" defTabSz="915001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237183" algn="ctr" defTabSz="915001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649578" algn="ctr" defTabSz="915001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470071" indent="-229108" algn="l" defTabSz="915001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882465" indent="-229108" algn="l" defTabSz="915001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294860" indent="-229108" algn="l" defTabSz="915001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707254" indent="-229108" algn="l" defTabSz="915001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824789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12394" algn="l" defTabSz="824789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24789" algn="l" defTabSz="824789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37183" algn="l" defTabSz="824789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49578" algn="l" defTabSz="824789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61972" algn="l" defTabSz="824789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74366" algn="l" defTabSz="824789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86761" algn="l" defTabSz="824789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99155" algn="l" defTabSz="824789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960202" y="1600200"/>
            <a:ext cx="521969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Impact" pitchFamily="34" charset="0"/>
              </a:rPr>
              <a:t>Ремонт фасадов</a:t>
            </a:r>
            <a:endParaRPr lang="ru-RU" sz="54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Impact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449095" y="914400"/>
            <a:ext cx="238078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Impact" pitchFamily="34" charset="0"/>
              </a:rPr>
              <a:t>Лекция 7</a:t>
            </a:r>
            <a:endParaRPr lang="ru-RU" sz="4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Impact" pitchFamily="34" charset="0"/>
            </a:endParaRPr>
          </a:p>
        </p:txBody>
      </p:sp>
    </p:spTree>
  </p:cSld>
  <p:clrMapOvr>
    <a:masterClrMapping/>
  </p:clrMapOvr>
  <p:transition advTm="3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4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538163" algn="l" eaLnBrk="1" hangingPunct="1"/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Impact" pitchFamily="34" charset="0"/>
                <a:cs typeface="Times New Roman" pitchFamily="18" charset="0"/>
              </a:rPr>
              <a:t>Вопросы:</a:t>
            </a:r>
            <a:endParaRPr lang="ru-RU" altLang="ru-RU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Impact" pitchFamily="34" charset="0"/>
            </a:endParaRPr>
          </a:p>
        </p:txBody>
      </p:sp>
      <p:sp>
        <p:nvSpPr>
          <p:cNvPr id="5123" name="Content Placeholder 5"/>
          <p:cNvSpPr>
            <a:spLocks noGrp="1"/>
          </p:cNvSpPr>
          <p:nvPr>
            <p:ph idx="1"/>
          </p:nvPr>
        </p:nvSpPr>
        <p:spPr>
          <a:xfrm>
            <a:off x="1509713" y="1295400"/>
            <a:ext cx="7634287" cy="4681538"/>
          </a:xfrm>
        </p:spPr>
        <p:txBody>
          <a:bodyPr/>
          <a:lstStyle/>
          <a:p>
            <a:pPr marL="342900" indent="-342900">
              <a:spcBef>
                <a:spcPts val="0"/>
              </a:spcBef>
              <a:spcAft>
                <a:spcPts val="1000"/>
              </a:spcAft>
              <a:buFontTx/>
              <a:buAutoNum type="arabicPeriod"/>
              <a:defRPr/>
            </a:pPr>
            <a:r>
              <a:rPr lang="ru-RU" sz="2800" dirty="0" smtClean="0">
                <a:ln w="12700">
                  <a:noFill/>
                  <a:prstDash val="solid"/>
                </a:ln>
                <a:latin typeface="Impact" pitchFamily="34" charset="0"/>
              </a:rPr>
              <a:t>Общие сведения .</a:t>
            </a:r>
          </a:p>
          <a:p>
            <a:pPr marL="342900" indent="-342900">
              <a:spcBef>
                <a:spcPts val="0"/>
              </a:spcBef>
              <a:spcAft>
                <a:spcPts val="1000"/>
              </a:spcAft>
              <a:buFontTx/>
              <a:buAutoNum type="arabicPeriod"/>
              <a:defRPr/>
            </a:pPr>
            <a:r>
              <a:rPr lang="ru-RU" sz="2800" dirty="0" smtClean="0">
                <a:ln w="12700">
                  <a:noFill/>
                  <a:prstDash val="solid"/>
                </a:ln>
                <a:latin typeface="Impact" pitchFamily="34" charset="0"/>
              </a:rPr>
              <a:t>Ремонт штукатурки и облицовки фасадов.</a:t>
            </a:r>
          </a:p>
          <a:p>
            <a:pPr marL="342900" indent="-342900">
              <a:spcBef>
                <a:spcPts val="0"/>
              </a:spcBef>
              <a:spcAft>
                <a:spcPts val="1000"/>
              </a:spcAft>
              <a:buFontTx/>
              <a:buAutoNum type="arabicPeriod"/>
              <a:defRPr/>
            </a:pPr>
            <a:r>
              <a:rPr lang="ru-RU" sz="2800" dirty="0" smtClean="0">
                <a:ln w="12700">
                  <a:noFill/>
                  <a:prstDash val="solid"/>
                </a:ln>
                <a:latin typeface="Impact" pitchFamily="34" charset="0"/>
              </a:rPr>
              <a:t>Окраска фасадов.</a:t>
            </a:r>
          </a:p>
          <a:p>
            <a:pPr marL="342900" indent="-342900">
              <a:spcBef>
                <a:spcPts val="0"/>
              </a:spcBef>
              <a:spcAft>
                <a:spcPts val="1000"/>
              </a:spcAft>
              <a:buFontTx/>
              <a:buAutoNum type="arabicPeriod"/>
              <a:defRPr/>
            </a:pPr>
            <a:r>
              <a:rPr lang="ru-RU" sz="2800" dirty="0" err="1" smtClean="0">
                <a:ln w="12700">
                  <a:noFill/>
                  <a:prstDash val="solid"/>
                </a:ln>
                <a:latin typeface="Impact" pitchFamily="34" charset="0"/>
              </a:rPr>
              <a:t>Гидрофобизация</a:t>
            </a:r>
            <a:r>
              <a:rPr lang="ru-RU" sz="2800" dirty="0" smtClean="0">
                <a:ln w="12700">
                  <a:noFill/>
                  <a:prstDash val="solid"/>
                </a:ln>
                <a:latin typeface="Impact" pitchFamily="34" charset="0"/>
              </a:rPr>
              <a:t> и </a:t>
            </a:r>
            <a:r>
              <a:rPr lang="ru-RU" sz="2800" dirty="0" err="1" smtClean="0">
                <a:ln w="12700">
                  <a:noFill/>
                  <a:prstDash val="solid"/>
                </a:ln>
                <a:latin typeface="Impact" pitchFamily="34" charset="0"/>
              </a:rPr>
              <a:t>флюатирование</a:t>
            </a:r>
            <a:r>
              <a:rPr lang="ru-RU" sz="2800" dirty="0" smtClean="0">
                <a:ln w="12700">
                  <a:noFill/>
                  <a:prstDash val="solid"/>
                </a:ln>
                <a:latin typeface="Impact" pitchFamily="34" charset="0"/>
              </a:rPr>
              <a:t> поверхностей фасадов.</a:t>
            </a:r>
          </a:p>
          <a:p>
            <a:pPr marL="342900" indent="-342900">
              <a:spcBef>
                <a:spcPts val="0"/>
              </a:spcBef>
              <a:spcAft>
                <a:spcPts val="1000"/>
              </a:spcAft>
              <a:buFontTx/>
              <a:buAutoNum type="arabicPeriod"/>
              <a:defRPr/>
            </a:pPr>
            <a:r>
              <a:rPr lang="ru-RU" sz="2800" dirty="0" smtClean="0">
                <a:ln w="12700">
                  <a:noFill/>
                  <a:prstDash val="solid"/>
                </a:ln>
                <a:latin typeface="Impact" pitchFamily="34" charset="0"/>
              </a:rPr>
              <a:t>Ремонт фасадов крупнопанельных зданий.</a:t>
            </a:r>
          </a:p>
          <a:p>
            <a:pPr marL="342900" indent="-342900">
              <a:spcBef>
                <a:spcPts val="0"/>
              </a:spcBef>
              <a:spcAft>
                <a:spcPts val="1000"/>
              </a:spcAft>
              <a:buFontTx/>
              <a:buAutoNum type="arabicPeriod"/>
              <a:defRPr/>
            </a:pPr>
            <a:r>
              <a:rPr lang="ru-RU" sz="2800" dirty="0" smtClean="0">
                <a:ln w="12700">
                  <a:noFill/>
                  <a:prstDash val="solid"/>
                </a:ln>
                <a:latin typeface="Impact" pitchFamily="34" charset="0"/>
              </a:rPr>
              <a:t>Ремонт вентилируемого фасада.</a:t>
            </a:r>
          </a:p>
          <a:p>
            <a:pPr marL="342900" indent="-342900">
              <a:spcBef>
                <a:spcPts val="0"/>
              </a:spcBef>
              <a:spcAft>
                <a:spcPts val="1000"/>
              </a:spcAft>
              <a:buFontTx/>
              <a:buAutoNum type="arabicPeriod"/>
              <a:defRPr/>
            </a:pPr>
            <a:r>
              <a:rPr lang="ru-RU" sz="2800" dirty="0" smtClean="0">
                <a:ln w="12700">
                  <a:noFill/>
                  <a:prstDash val="solid"/>
                </a:ln>
                <a:latin typeface="Impact" pitchFamily="34" charset="0"/>
              </a:rPr>
              <a:t>Механизмы и приспособления для ремонта фасадов.</a:t>
            </a:r>
          </a:p>
          <a:p>
            <a:pPr eaLnBrk="1" hangingPunct="1"/>
            <a:endParaRPr lang="ru-RU" altLang="ru-RU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Tm="3000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4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538163" algn="l" eaLnBrk="1" hangingPunct="1"/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Impact" pitchFamily="34" charset="0"/>
                <a:cs typeface="Times New Roman" pitchFamily="18" charset="0"/>
              </a:rPr>
              <a:t>Общие сведения</a:t>
            </a:r>
            <a:endParaRPr lang="ru-RU" altLang="ru-RU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Impact" pitchFamily="34" charset="0"/>
            </a:endParaRPr>
          </a:p>
        </p:txBody>
      </p:sp>
      <p:sp>
        <p:nvSpPr>
          <p:cNvPr id="5123" name="Content Placeholder 5"/>
          <p:cNvSpPr>
            <a:spLocks noGrp="1"/>
          </p:cNvSpPr>
          <p:nvPr>
            <p:ph idx="1"/>
          </p:nvPr>
        </p:nvSpPr>
        <p:spPr>
          <a:xfrm>
            <a:off x="1447800" y="1066800"/>
            <a:ext cx="7253287" cy="3124200"/>
          </a:xfrm>
        </p:spPr>
        <p:txBody>
          <a:bodyPr/>
          <a:lstStyle/>
          <a:p>
            <a:pPr marL="0" indent="355600" algn="just">
              <a:spcBef>
                <a:spcPts val="0"/>
              </a:spcBef>
              <a:buNone/>
              <a:defRPr/>
            </a:pPr>
            <a:r>
              <a:rPr lang="ru-RU" sz="2400" dirty="0" smtClean="0">
                <a:ln w="12700">
                  <a:noFill/>
                  <a:prstDash val="solid"/>
                </a:ln>
                <a:latin typeface="Impact" pitchFamily="34" charset="0"/>
              </a:rPr>
              <a:t>В состав работ по ремонту фасадов входит: </a:t>
            </a:r>
          </a:p>
          <a:p>
            <a:pPr marL="0" indent="355600" algn="just">
              <a:spcBef>
                <a:spcPts val="0"/>
              </a:spcBef>
              <a:defRPr/>
            </a:pPr>
            <a:r>
              <a:rPr lang="ru-RU" sz="2400" dirty="0" smtClean="0">
                <a:ln w="12700">
                  <a:noFill/>
                  <a:prstDash val="solid"/>
                </a:ln>
                <a:latin typeface="Impact" pitchFamily="34" charset="0"/>
              </a:rPr>
              <a:t>очистка от загрязнений; </a:t>
            </a:r>
          </a:p>
          <a:p>
            <a:pPr marL="0" indent="355600" algn="just">
              <a:spcBef>
                <a:spcPts val="0"/>
              </a:spcBef>
              <a:defRPr/>
            </a:pPr>
            <a:r>
              <a:rPr lang="ru-RU" sz="2400" dirty="0" smtClean="0">
                <a:ln w="12700">
                  <a:noFill/>
                  <a:prstDash val="solid"/>
                </a:ln>
                <a:latin typeface="Impact" pitchFamily="34" charset="0"/>
              </a:rPr>
              <a:t>ремонт штукатурки; </a:t>
            </a:r>
          </a:p>
          <a:p>
            <a:pPr marL="0" indent="355600" algn="just">
              <a:spcBef>
                <a:spcPts val="0"/>
              </a:spcBef>
              <a:defRPr/>
            </a:pPr>
            <a:r>
              <a:rPr lang="ru-RU" sz="2400" dirty="0" smtClean="0">
                <a:ln w="12700">
                  <a:noFill/>
                  <a:prstDash val="solid"/>
                </a:ln>
                <a:latin typeface="Impact" pitchFamily="34" charset="0"/>
              </a:rPr>
              <a:t>ремонт облицовки; </a:t>
            </a:r>
          </a:p>
          <a:p>
            <a:pPr marL="0" indent="355600" algn="just">
              <a:spcBef>
                <a:spcPts val="0"/>
              </a:spcBef>
              <a:defRPr/>
            </a:pPr>
            <a:r>
              <a:rPr lang="ru-RU" sz="2400" dirty="0" smtClean="0">
                <a:ln w="12700">
                  <a:noFill/>
                  <a:prstDash val="solid"/>
                </a:ln>
                <a:latin typeface="Impact" pitchFamily="34" charset="0"/>
              </a:rPr>
              <a:t>окраска. </a:t>
            </a:r>
          </a:p>
          <a:p>
            <a:pPr marL="0" indent="355600" algn="just">
              <a:spcBef>
                <a:spcPts val="0"/>
              </a:spcBef>
              <a:buNone/>
              <a:defRPr/>
            </a:pPr>
            <a:r>
              <a:rPr lang="ru-RU" sz="2400" dirty="0" smtClean="0">
                <a:ln w="12700">
                  <a:noFill/>
                  <a:prstDash val="solid"/>
                </a:ln>
                <a:latin typeface="Impact" pitchFamily="34" charset="0"/>
              </a:rPr>
              <a:t>В некоторых случаях включаются работы по устранению повреждений кирпичной кладки, карнизов, лепных украшений и т. д.</a:t>
            </a:r>
          </a:p>
          <a:p>
            <a:pPr eaLnBrk="1" hangingPunct="1"/>
            <a:endParaRPr lang="ru-RU" altLang="ru-RU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86018" name="Picture 2" descr="http://img-fotki.yandex.ru/get/5503/tvuz.1/0_58707_e7f8af03_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57800" y="4267200"/>
            <a:ext cx="3124200" cy="2343150"/>
          </a:xfrm>
          <a:prstGeom prst="rect">
            <a:avLst/>
          </a:prstGeom>
          <a:noFill/>
        </p:spPr>
      </p:pic>
      <p:pic>
        <p:nvPicPr>
          <p:cNvPr id="86020" name="Picture 4" descr="Картинки по запросу ремонт фасадов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00200" y="4267200"/>
            <a:ext cx="3505200" cy="2335340"/>
          </a:xfrm>
          <a:prstGeom prst="rect">
            <a:avLst/>
          </a:prstGeom>
          <a:noFill/>
        </p:spPr>
      </p:pic>
    </p:spTree>
  </p:cSld>
  <p:clrMapOvr>
    <a:masterClrMapping/>
  </p:clrMapOvr>
  <p:transition advTm="3000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4"/>
          <p:cNvSpPr>
            <a:spLocks noGrp="1"/>
          </p:cNvSpPr>
          <p:nvPr>
            <p:ph type="title"/>
          </p:nvPr>
        </p:nvSpPr>
        <p:spPr>
          <a:xfrm>
            <a:off x="914400" y="381000"/>
            <a:ext cx="7772400" cy="1143000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538163" algn="l" eaLnBrk="1" hangingPunct="1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Impact" pitchFamily="34" charset="0"/>
                <a:cs typeface="Times New Roman" pitchFamily="18" charset="0"/>
              </a:rPr>
              <a:t>Ремонт штукатурки и облицовки фасадов</a:t>
            </a:r>
            <a:endParaRPr lang="ru-RU" altLang="ru-RU" sz="40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Impact" pitchFamily="34" charset="0"/>
            </a:endParaRPr>
          </a:p>
        </p:txBody>
      </p:sp>
      <p:sp>
        <p:nvSpPr>
          <p:cNvPr id="5123" name="Content Placeholder 5"/>
          <p:cNvSpPr>
            <a:spLocks noGrp="1"/>
          </p:cNvSpPr>
          <p:nvPr>
            <p:ph idx="1"/>
          </p:nvPr>
        </p:nvSpPr>
        <p:spPr>
          <a:xfrm>
            <a:off x="1447800" y="1676400"/>
            <a:ext cx="7253287" cy="4681538"/>
          </a:xfrm>
        </p:spPr>
        <p:txBody>
          <a:bodyPr/>
          <a:lstStyle/>
          <a:p>
            <a:pPr marL="0" indent="355600" algn="just">
              <a:spcBef>
                <a:spcPts val="0"/>
              </a:spcBef>
              <a:buNone/>
              <a:defRPr/>
            </a:pPr>
            <a:r>
              <a:rPr lang="ru-RU" sz="2400" dirty="0" smtClean="0">
                <a:ln w="12700">
                  <a:noFill/>
                  <a:prstDash val="solid"/>
                </a:ln>
                <a:latin typeface="Impact" pitchFamily="34" charset="0"/>
              </a:rPr>
              <a:t>Первой операцией в процессе ремонта и отделки фасадов является их очистка от загрязнения. Для промывки используются моечные установки, инвентарные емкости для воды и резиновые шланги.</a:t>
            </a:r>
          </a:p>
          <a:p>
            <a:pPr marL="0" indent="355600" algn="just">
              <a:spcBef>
                <a:spcPts val="0"/>
              </a:spcBef>
              <a:buNone/>
              <a:defRPr/>
            </a:pPr>
            <a:r>
              <a:rPr lang="ru-RU" sz="2400" dirty="0" smtClean="0">
                <a:ln w="12700">
                  <a:noFill/>
                  <a:prstDash val="solid"/>
                </a:ln>
                <a:latin typeface="Impact" pitchFamily="34" charset="0"/>
              </a:rPr>
              <a:t>	Фасады, облицованные глазурованной керамической плиткой, промываются химическими составами, окрашенные перхлорвиниловыми красками — водой. Основной операцией при очистке фасадов от загрязнений является пескоструйная или гидропескоструйная очистка.</a:t>
            </a:r>
            <a:endParaRPr lang="ru-RU" altLang="ru-RU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B0F0"/>
              </a:solidFill>
            </a:endParaRPr>
          </a:p>
        </p:txBody>
      </p:sp>
    </p:spTree>
  </p:cSld>
  <p:clrMapOvr>
    <a:masterClrMapping/>
  </p:clrMapOvr>
  <p:transition advTm="3000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4"/>
          <p:cNvSpPr>
            <a:spLocks noGrp="1"/>
          </p:cNvSpPr>
          <p:nvPr>
            <p:ph type="title"/>
          </p:nvPr>
        </p:nvSpPr>
        <p:spPr>
          <a:xfrm>
            <a:off x="914400" y="381000"/>
            <a:ext cx="7772400" cy="1143000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538163" algn="l" eaLnBrk="1" hangingPunct="1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Impact" pitchFamily="34" charset="0"/>
                <a:cs typeface="Times New Roman" pitchFamily="18" charset="0"/>
              </a:rPr>
              <a:t>Ремонт штукатурки и облицовки фасадов</a:t>
            </a:r>
            <a:endParaRPr lang="ru-RU" altLang="ru-RU" sz="40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Impact" pitchFamily="34" charset="0"/>
            </a:endParaRPr>
          </a:p>
        </p:txBody>
      </p:sp>
      <p:sp>
        <p:nvSpPr>
          <p:cNvPr id="5123" name="Content Placeholder 5"/>
          <p:cNvSpPr>
            <a:spLocks noGrp="1"/>
          </p:cNvSpPr>
          <p:nvPr>
            <p:ph idx="1"/>
          </p:nvPr>
        </p:nvSpPr>
        <p:spPr>
          <a:xfrm>
            <a:off x="1447800" y="1676400"/>
            <a:ext cx="7253287" cy="2971800"/>
          </a:xfrm>
        </p:spPr>
        <p:txBody>
          <a:bodyPr/>
          <a:lstStyle/>
          <a:p>
            <a:pPr marL="0" indent="355600" algn="just">
              <a:spcBef>
                <a:spcPts val="0"/>
              </a:spcBef>
              <a:buNone/>
              <a:defRPr/>
            </a:pPr>
            <a:r>
              <a:rPr lang="ru-RU" sz="2000" dirty="0" smtClean="0">
                <a:ln w="12700">
                  <a:noFill/>
                  <a:prstDash val="solid"/>
                </a:ln>
                <a:latin typeface="Impact" pitchFamily="34" charset="0"/>
              </a:rPr>
              <a:t>Пескоструйную очистку применяют только при облицовках с нешлифованными фактурами, преимущественно из каменных пород. Этот способ очистки может применяться в любое время года.</a:t>
            </a:r>
          </a:p>
          <a:p>
            <a:pPr marL="0" indent="355600" algn="just">
              <a:spcBef>
                <a:spcPts val="0"/>
              </a:spcBef>
              <a:buNone/>
              <a:defRPr/>
            </a:pPr>
            <a:r>
              <a:rPr lang="ru-RU" sz="2000" dirty="0" smtClean="0">
                <a:ln w="12700">
                  <a:noFill/>
                  <a:prstDash val="solid"/>
                </a:ln>
                <a:latin typeface="Impact" pitchFamily="34" charset="0"/>
              </a:rPr>
              <a:t>При пескоструйных работах выполняются следующие основные операции: просеивание песка, загрузка пескоструйного аппарата, очистка фасада, собирание и просеивание отработанного песка с целью повторного использования.</a:t>
            </a:r>
          </a:p>
          <a:p>
            <a:pPr marL="0" indent="355600" algn="just">
              <a:spcBef>
                <a:spcPts val="0"/>
              </a:spcBef>
              <a:buNone/>
              <a:defRPr/>
            </a:pPr>
            <a:endParaRPr lang="ru-RU" altLang="ru-RU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B0F0"/>
              </a:solidFill>
            </a:endParaRPr>
          </a:p>
        </p:txBody>
      </p:sp>
      <p:pic>
        <p:nvPicPr>
          <p:cNvPr id="81922" name="Picture 2" descr="https://clemco.nethouse.ru/static/img/0000/0002/1200/21200957.d87xleqfto.W66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33600" y="4648200"/>
            <a:ext cx="2667000" cy="2000251"/>
          </a:xfrm>
          <a:prstGeom prst="rect">
            <a:avLst/>
          </a:prstGeom>
          <a:noFill/>
        </p:spPr>
      </p:pic>
      <p:pic>
        <p:nvPicPr>
          <p:cNvPr id="81924" name="Picture 4" descr="Картинки по запросу пескоструйная очистка каменного фасада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29200" y="4648200"/>
            <a:ext cx="2667000" cy="2000251"/>
          </a:xfrm>
          <a:prstGeom prst="rect">
            <a:avLst/>
          </a:prstGeom>
          <a:noFill/>
        </p:spPr>
      </p:pic>
    </p:spTree>
  </p:cSld>
  <p:clrMapOvr>
    <a:masterClrMapping/>
  </p:clrMapOvr>
  <p:transition advTm="3000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4"/>
          <p:cNvSpPr>
            <a:spLocks noGrp="1"/>
          </p:cNvSpPr>
          <p:nvPr>
            <p:ph type="title"/>
          </p:nvPr>
        </p:nvSpPr>
        <p:spPr>
          <a:xfrm>
            <a:off x="914400" y="381000"/>
            <a:ext cx="7772400" cy="1143000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538163" algn="l" eaLnBrk="1" hangingPunct="1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Impact" pitchFamily="34" charset="0"/>
                <a:cs typeface="Times New Roman" pitchFamily="18" charset="0"/>
              </a:rPr>
              <a:t>Ремонт штукатурки и облицовки фасадов</a:t>
            </a:r>
            <a:endParaRPr lang="ru-RU" altLang="ru-RU" sz="40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Impact" pitchFamily="34" charset="0"/>
            </a:endParaRPr>
          </a:p>
        </p:txBody>
      </p:sp>
      <p:sp>
        <p:nvSpPr>
          <p:cNvPr id="5123" name="Content Placeholder 5"/>
          <p:cNvSpPr>
            <a:spLocks noGrp="1"/>
          </p:cNvSpPr>
          <p:nvPr>
            <p:ph idx="1"/>
          </p:nvPr>
        </p:nvSpPr>
        <p:spPr>
          <a:xfrm>
            <a:off x="1447800" y="1676400"/>
            <a:ext cx="7253287" cy="1752600"/>
          </a:xfrm>
        </p:spPr>
        <p:txBody>
          <a:bodyPr/>
          <a:lstStyle/>
          <a:p>
            <a:pPr marL="0" indent="355600" algn="just">
              <a:spcBef>
                <a:spcPts val="0"/>
              </a:spcBef>
              <a:buNone/>
              <a:defRPr/>
            </a:pPr>
            <a:r>
              <a:rPr lang="ru-RU" sz="2400" dirty="0" smtClean="0">
                <a:ln w="12700">
                  <a:noFill/>
                  <a:prstDash val="solid"/>
                </a:ln>
                <a:latin typeface="Impact" pitchFamily="34" charset="0"/>
              </a:rPr>
              <a:t>Гидропескоструйная очистка применяется в тех случаях, когда не допускается пылеобразование, а также при очистке поверхностей, подвергающихся повреждению при сухой пескоструйной очистке.</a:t>
            </a:r>
            <a:endParaRPr lang="ru-RU" altLang="ru-RU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B0F0"/>
              </a:solidFill>
            </a:endParaRPr>
          </a:p>
        </p:txBody>
      </p:sp>
      <p:pic>
        <p:nvPicPr>
          <p:cNvPr id="79874" name="Picture 2" descr="http://skyfasad.ru/userfiles/images/Uhod-za-fasadom/Metody_i_sredstva/spomoschyustruivodypodvysokimdavleniem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4600" y="3200400"/>
            <a:ext cx="5105400" cy="3367392"/>
          </a:xfrm>
          <a:prstGeom prst="rect">
            <a:avLst/>
          </a:prstGeom>
          <a:noFill/>
        </p:spPr>
      </p:pic>
    </p:spTree>
  </p:cSld>
  <p:clrMapOvr>
    <a:masterClrMapping/>
  </p:clrMapOvr>
  <p:transition advTm="3000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4"/>
          <p:cNvSpPr>
            <a:spLocks noGrp="1"/>
          </p:cNvSpPr>
          <p:nvPr>
            <p:ph type="title"/>
          </p:nvPr>
        </p:nvSpPr>
        <p:spPr>
          <a:xfrm>
            <a:off x="914400" y="381000"/>
            <a:ext cx="7772400" cy="1143000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538163" algn="l" eaLnBrk="1" hangingPunct="1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Impact" pitchFamily="34" charset="0"/>
                <a:cs typeface="Times New Roman" pitchFamily="18" charset="0"/>
              </a:rPr>
              <a:t>Ремонт штукатурки и облицовки фасадов</a:t>
            </a:r>
            <a:endParaRPr lang="ru-RU" altLang="ru-RU" sz="40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Impact" pitchFamily="34" charset="0"/>
            </a:endParaRPr>
          </a:p>
        </p:txBody>
      </p:sp>
      <p:sp>
        <p:nvSpPr>
          <p:cNvPr id="5123" name="Content Placeholder 5"/>
          <p:cNvSpPr>
            <a:spLocks noGrp="1"/>
          </p:cNvSpPr>
          <p:nvPr>
            <p:ph idx="1"/>
          </p:nvPr>
        </p:nvSpPr>
        <p:spPr>
          <a:xfrm>
            <a:off x="1447801" y="1676400"/>
            <a:ext cx="4114799" cy="4681538"/>
          </a:xfrm>
        </p:spPr>
        <p:txBody>
          <a:bodyPr/>
          <a:lstStyle/>
          <a:p>
            <a:pPr marL="0" indent="355600" algn="just">
              <a:spcBef>
                <a:spcPts val="0"/>
              </a:spcBef>
              <a:buNone/>
              <a:defRPr/>
            </a:pPr>
            <a:r>
              <a:rPr lang="ru-RU" sz="2000" dirty="0" smtClean="0">
                <a:ln w="12700">
                  <a:noFill/>
                  <a:prstDash val="solid"/>
                </a:ln>
                <a:latin typeface="Impact" pitchFamily="34" charset="0"/>
              </a:rPr>
              <a:t>При ремонте штукатурки фасадов каменных зданий отбивают непрочную или отставшую штукатурку, производят насечку поверхности стен, швы кладки очищают от раствора на глубину до 1 см, продувают и промывают поверхность. Затем ее оштукатуривают, нанося три слоя: </a:t>
            </a:r>
            <a:r>
              <a:rPr lang="ru-RU" sz="2000" dirty="0" err="1" smtClean="0">
                <a:ln w="12700">
                  <a:noFill/>
                  <a:prstDash val="solid"/>
                </a:ln>
                <a:latin typeface="Impact" pitchFamily="34" charset="0"/>
              </a:rPr>
              <a:t>обрызг</a:t>
            </a:r>
            <a:r>
              <a:rPr lang="ru-RU" sz="2000" dirty="0" smtClean="0">
                <a:ln w="12700">
                  <a:noFill/>
                  <a:prstDash val="solid"/>
                </a:ln>
                <a:latin typeface="Impact" pitchFamily="34" charset="0"/>
              </a:rPr>
              <a:t>, грунт и </a:t>
            </a:r>
            <a:r>
              <a:rPr lang="ru-RU" sz="2000" dirty="0" err="1" smtClean="0">
                <a:ln w="12700">
                  <a:noFill/>
                  <a:prstDash val="solid"/>
                </a:ln>
                <a:latin typeface="Impact" pitchFamily="34" charset="0"/>
              </a:rPr>
              <a:t>накрывку</a:t>
            </a:r>
            <a:r>
              <a:rPr lang="ru-RU" sz="2000" dirty="0" smtClean="0">
                <a:ln w="12700">
                  <a:noFill/>
                  <a:prstDash val="solid"/>
                </a:ln>
                <a:latin typeface="Impact" pitchFamily="34" charset="0"/>
              </a:rPr>
              <a:t>.</a:t>
            </a:r>
          </a:p>
          <a:p>
            <a:pPr marL="0" indent="355600" algn="just">
              <a:spcBef>
                <a:spcPts val="0"/>
              </a:spcBef>
              <a:buNone/>
              <a:defRPr/>
            </a:pPr>
            <a:r>
              <a:rPr lang="ru-RU" sz="2000" dirty="0" smtClean="0">
                <a:ln w="12700">
                  <a:noFill/>
                  <a:prstDash val="solid"/>
                </a:ln>
                <a:latin typeface="Impact" pitchFamily="34" charset="0"/>
              </a:rPr>
              <a:t>При полной замене штукатурки по всей поверхности фасада применяют сложные (известково-цементные) и простые (известковые) растворы.</a:t>
            </a:r>
          </a:p>
          <a:p>
            <a:pPr marL="0" indent="355600" algn="just">
              <a:spcBef>
                <a:spcPts val="0"/>
              </a:spcBef>
              <a:buNone/>
              <a:defRPr/>
            </a:pPr>
            <a:endParaRPr lang="ru-RU" altLang="ru-RU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B0F0"/>
              </a:solidFill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0" y="1893366"/>
            <a:ext cx="3020720" cy="2559571"/>
          </a:xfrm>
          <a:prstGeom prst="rect">
            <a:avLst/>
          </a:prstGeom>
          <a:noFill/>
          <a:ln w="57150" cmpd="thinThick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5562600" y="4572000"/>
            <a:ext cx="3276600" cy="2062103"/>
          </a:xfrm>
          <a:prstGeom prst="rect">
            <a:avLst/>
          </a:prstGeom>
          <a:noFill/>
          <a:ln w="19050">
            <a:solidFill>
              <a:schemeClr val="bg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ru-RU" sz="1600" spc="50" dirty="0" smtClean="0">
                <a:solidFill>
                  <a:srgbClr val="53A1A7"/>
                </a:solidFill>
                <a:latin typeface="Impact" pitchFamily="34" charset="0"/>
              </a:rPr>
              <a:t>Схема    </a:t>
            </a:r>
            <a:r>
              <a:rPr lang="ru-RU" sz="1600" spc="50" dirty="0">
                <a:solidFill>
                  <a:srgbClr val="53A1A7"/>
                </a:solidFill>
                <a:latin typeface="Impact" pitchFamily="34" charset="0"/>
              </a:rPr>
              <a:t>пескоструйной очистки фасадов зданий:</a:t>
            </a:r>
          </a:p>
          <a:p>
            <a:pPr algn="just"/>
            <a:r>
              <a:rPr lang="ru-RU" sz="1600" spc="50" dirty="0">
                <a:latin typeface="Impact" pitchFamily="34" charset="0"/>
              </a:rPr>
              <a:t>1 — компрессор;  </a:t>
            </a:r>
            <a:endParaRPr lang="ru-RU" sz="1600" spc="50" dirty="0" smtClean="0">
              <a:latin typeface="Impact" pitchFamily="34" charset="0"/>
            </a:endParaRPr>
          </a:p>
          <a:p>
            <a:pPr algn="just"/>
            <a:r>
              <a:rPr lang="ru-RU" sz="1600" spc="50" dirty="0" smtClean="0">
                <a:latin typeface="Impact" pitchFamily="34" charset="0"/>
              </a:rPr>
              <a:t>2 </a:t>
            </a:r>
            <a:r>
              <a:rPr lang="ru-RU" sz="1600" spc="50" dirty="0">
                <a:latin typeface="Impact" pitchFamily="34" charset="0"/>
              </a:rPr>
              <a:t>— шланг для  подачи воздуха;    3 — пескоструйный    аппарат; </a:t>
            </a:r>
          </a:p>
          <a:p>
            <a:pPr algn="just"/>
            <a:r>
              <a:rPr lang="ru-RU" sz="1600" spc="50" dirty="0" smtClean="0">
                <a:latin typeface="Impact" pitchFamily="34" charset="0"/>
              </a:rPr>
              <a:t>4 </a:t>
            </a:r>
            <a:r>
              <a:rPr lang="ru-RU" sz="1600" spc="50" dirty="0">
                <a:latin typeface="Impact" pitchFamily="34" charset="0"/>
              </a:rPr>
              <a:t>— шланг для  подачи  песка; </a:t>
            </a:r>
            <a:endParaRPr lang="ru-RU" sz="1600" spc="50" dirty="0" smtClean="0">
              <a:latin typeface="Impact" pitchFamily="34" charset="0"/>
            </a:endParaRPr>
          </a:p>
          <a:p>
            <a:pPr algn="just"/>
            <a:r>
              <a:rPr lang="ru-RU" sz="1600" spc="50" dirty="0" smtClean="0">
                <a:latin typeface="Impact" pitchFamily="34" charset="0"/>
              </a:rPr>
              <a:t>5 </a:t>
            </a:r>
            <a:r>
              <a:rPr lang="ru-RU" sz="1600" spc="50" dirty="0">
                <a:latin typeface="Impact" pitchFamily="34" charset="0"/>
              </a:rPr>
              <a:t>— сопло; </a:t>
            </a:r>
            <a:endParaRPr lang="ru-RU" sz="1600" spc="50" dirty="0" smtClean="0">
              <a:latin typeface="Impact" pitchFamily="34" charset="0"/>
            </a:endParaRPr>
          </a:p>
          <a:p>
            <a:pPr algn="just"/>
            <a:r>
              <a:rPr lang="ru-RU" sz="1600" spc="50" dirty="0" smtClean="0">
                <a:latin typeface="Impact" pitchFamily="34" charset="0"/>
              </a:rPr>
              <a:t>6 </a:t>
            </a:r>
            <a:r>
              <a:rPr lang="ru-RU" sz="1600" spc="50" dirty="0">
                <a:latin typeface="Impact" pitchFamily="34" charset="0"/>
              </a:rPr>
              <a:t>— очищаемая поверхность</a:t>
            </a:r>
          </a:p>
        </p:txBody>
      </p:sp>
    </p:spTree>
  </p:cSld>
  <p:clrMapOvr>
    <a:masterClrMapping/>
  </p:clrMapOvr>
  <p:transition advTm="3000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4"/>
          <p:cNvSpPr>
            <a:spLocks noGrp="1"/>
          </p:cNvSpPr>
          <p:nvPr>
            <p:ph type="title"/>
          </p:nvPr>
        </p:nvSpPr>
        <p:spPr>
          <a:xfrm>
            <a:off x="914400" y="381000"/>
            <a:ext cx="7772400" cy="1143000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538163" algn="l" eaLnBrk="1" hangingPunct="1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Impact" pitchFamily="34" charset="0"/>
                <a:cs typeface="Times New Roman" pitchFamily="18" charset="0"/>
              </a:rPr>
              <a:t>Ремонт штукатурки и облицовки фасадов</a:t>
            </a:r>
            <a:endParaRPr lang="ru-RU" altLang="ru-RU" sz="40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Impact" pitchFamily="34" charset="0"/>
            </a:endParaRPr>
          </a:p>
        </p:txBody>
      </p:sp>
      <p:sp>
        <p:nvSpPr>
          <p:cNvPr id="5123" name="Content Placeholder 5"/>
          <p:cNvSpPr>
            <a:spLocks noGrp="1"/>
          </p:cNvSpPr>
          <p:nvPr>
            <p:ph idx="1"/>
          </p:nvPr>
        </p:nvSpPr>
        <p:spPr>
          <a:xfrm>
            <a:off x="1447800" y="1600200"/>
            <a:ext cx="7253287" cy="2057400"/>
          </a:xfrm>
        </p:spPr>
        <p:txBody>
          <a:bodyPr/>
          <a:lstStyle/>
          <a:p>
            <a:pPr marL="0" indent="355600" algn="just">
              <a:spcBef>
                <a:spcPts val="0"/>
              </a:spcBef>
              <a:buNone/>
              <a:defRPr/>
            </a:pPr>
            <a:r>
              <a:rPr lang="ru-RU" sz="2400" dirty="0" smtClean="0">
                <a:ln w="12700">
                  <a:noFill/>
                  <a:prstDash val="solid"/>
                </a:ln>
                <a:latin typeface="Impact" pitchFamily="34" charset="0"/>
              </a:rPr>
              <a:t>При ремонте облицовки фасада удаляют поврежденные или отставшие плитки, очищают поверхность стены, производят ее насечку и устанавливают новые облицовочные плиты на цементном или полимерцементном растворе. </a:t>
            </a:r>
            <a:endParaRPr lang="ru-RU" altLang="ru-RU" sz="24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B0F0"/>
              </a:solidFill>
            </a:endParaRPr>
          </a:p>
        </p:txBody>
      </p:sp>
      <p:pic>
        <p:nvPicPr>
          <p:cNvPr id="75778" name="Picture 2" descr="http://5domov.ru/wp-content/uploads/2016/12/cement-dlja-fasada.jpg"/>
          <p:cNvPicPr>
            <a:picLocks noChangeAspect="1" noChangeArrowheads="1"/>
          </p:cNvPicPr>
          <p:nvPr/>
        </p:nvPicPr>
        <p:blipFill>
          <a:blip r:embed="rId3" cstate="print"/>
          <a:srcRect t="12346"/>
          <a:stretch>
            <a:fillRect/>
          </a:stretch>
        </p:blipFill>
        <p:spPr bwMode="auto">
          <a:xfrm>
            <a:off x="2743200" y="3535539"/>
            <a:ext cx="4648200" cy="3055761"/>
          </a:xfrm>
          <a:prstGeom prst="rect">
            <a:avLst/>
          </a:prstGeom>
          <a:noFill/>
        </p:spPr>
      </p:pic>
    </p:spTree>
  </p:cSld>
  <p:clrMapOvr>
    <a:masterClrMapping/>
  </p:clrMapOvr>
  <p:transition advTm="3000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4"/>
          <p:cNvSpPr>
            <a:spLocks noGrp="1"/>
          </p:cNvSpPr>
          <p:nvPr>
            <p:ph type="title"/>
          </p:nvPr>
        </p:nvSpPr>
        <p:spPr>
          <a:xfrm>
            <a:off x="914400" y="381000"/>
            <a:ext cx="7772400" cy="1143000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538163" algn="l" eaLnBrk="1" hangingPunct="1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Impact" pitchFamily="34" charset="0"/>
                <a:cs typeface="Times New Roman" pitchFamily="18" charset="0"/>
              </a:rPr>
              <a:t>Ремонт штукатурки и облицовки фасадов</a:t>
            </a:r>
            <a:endParaRPr lang="ru-RU" altLang="ru-RU" sz="40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Impact" pitchFamily="34" charset="0"/>
            </a:endParaRPr>
          </a:p>
        </p:txBody>
      </p:sp>
      <p:sp>
        <p:nvSpPr>
          <p:cNvPr id="5123" name="Content Placeholder 5"/>
          <p:cNvSpPr>
            <a:spLocks noGrp="1"/>
          </p:cNvSpPr>
          <p:nvPr>
            <p:ph idx="1"/>
          </p:nvPr>
        </p:nvSpPr>
        <p:spPr>
          <a:xfrm>
            <a:off x="1447800" y="1676400"/>
            <a:ext cx="7253287" cy="2667000"/>
          </a:xfrm>
        </p:spPr>
        <p:txBody>
          <a:bodyPr/>
          <a:lstStyle/>
          <a:p>
            <a:pPr marL="0" indent="355600" algn="just">
              <a:spcBef>
                <a:spcPts val="0"/>
              </a:spcBef>
              <a:buNone/>
              <a:defRPr/>
            </a:pPr>
            <a:r>
              <a:rPr lang="ru-RU" sz="2400" dirty="0" smtClean="0">
                <a:ln w="12700">
                  <a:noFill/>
                  <a:prstDash val="solid"/>
                </a:ln>
                <a:latin typeface="Impact" pitchFamily="34" charset="0"/>
              </a:rPr>
              <a:t>Раствор накладывают тонким слоем на тыльную сторону плитки, после чего плитку прижимают к поверхности стены, слегка постукивая обрезиненной ручкой плиточной лопатки. В процессе установки каждую плитку рихтуют, чтобы ее стороны находились на одних линиях со старыми плитками. </a:t>
            </a:r>
            <a:endParaRPr lang="ru-RU" altLang="ru-RU" sz="24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B0F0"/>
              </a:solidFill>
            </a:endParaRPr>
          </a:p>
        </p:txBody>
      </p:sp>
      <p:pic>
        <p:nvPicPr>
          <p:cNvPr id="73730" name="Picture 2" descr="http://stroi-dom-info.ru/public/images/sposob-prikleivani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4038600"/>
            <a:ext cx="3639201" cy="2433066"/>
          </a:xfrm>
          <a:prstGeom prst="rect">
            <a:avLst/>
          </a:prstGeom>
          <a:noFill/>
          <a:ln>
            <a:noFill/>
          </a:ln>
        </p:spPr>
      </p:pic>
      <p:pic>
        <p:nvPicPr>
          <p:cNvPr id="73732" name="Picture 4" descr="Картинки по запросу устройство плиток фасада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76400" y="4419600"/>
            <a:ext cx="3048000" cy="2019301"/>
          </a:xfrm>
          <a:prstGeom prst="rect">
            <a:avLst/>
          </a:prstGeom>
          <a:noFill/>
        </p:spPr>
      </p:pic>
    </p:spTree>
  </p:cSld>
  <p:clrMapOvr>
    <a:masterClrMapping/>
  </p:clrMapOvr>
  <p:transition advTm="3000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4"/>
          <p:cNvSpPr>
            <a:spLocks noGrp="1"/>
          </p:cNvSpPr>
          <p:nvPr>
            <p:ph type="title"/>
          </p:nvPr>
        </p:nvSpPr>
        <p:spPr>
          <a:xfrm>
            <a:off x="914400" y="381000"/>
            <a:ext cx="7772400" cy="1143000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538163" algn="l" eaLnBrk="1" hangingPunct="1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Impact" pitchFamily="34" charset="0"/>
                <a:cs typeface="Times New Roman" pitchFamily="18" charset="0"/>
              </a:rPr>
              <a:t>Ремонт штукатурки и облицовки фасадов</a:t>
            </a:r>
            <a:endParaRPr lang="ru-RU" altLang="ru-RU" sz="40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Impact" pitchFamily="34" charset="0"/>
            </a:endParaRPr>
          </a:p>
        </p:txBody>
      </p:sp>
      <p:sp>
        <p:nvSpPr>
          <p:cNvPr id="5123" name="Content Placeholder 5"/>
          <p:cNvSpPr>
            <a:spLocks noGrp="1"/>
          </p:cNvSpPr>
          <p:nvPr>
            <p:ph idx="1"/>
          </p:nvPr>
        </p:nvSpPr>
        <p:spPr>
          <a:xfrm>
            <a:off x="1447800" y="1676400"/>
            <a:ext cx="7253287" cy="2743200"/>
          </a:xfrm>
        </p:spPr>
        <p:txBody>
          <a:bodyPr/>
          <a:lstStyle/>
          <a:p>
            <a:pPr marL="0" indent="355600" algn="just">
              <a:spcBef>
                <a:spcPts val="0"/>
              </a:spcBef>
              <a:buNone/>
              <a:defRPr/>
            </a:pPr>
            <a:r>
              <a:rPr lang="ru-RU" sz="2400" dirty="0" smtClean="0">
                <a:ln w="12700">
                  <a:noFill/>
                  <a:prstDash val="solid"/>
                </a:ln>
                <a:latin typeface="Impact" pitchFamily="34" charset="0"/>
              </a:rPr>
              <a:t>Швы между плитками заполняют полимерцементным или цементным раствором через 1÷2 суток после установки плиток. Толщина швов на отремонтированных участках должна соответствовать швам в старой облицовке. По окончании облицовки поверхность протирают ветошью, раствор смачивают водой.</a:t>
            </a:r>
            <a:endParaRPr lang="ru-RU" altLang="ru-RU" sz="24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B0F0"/>
              </a:solidFill>
            </a:endParaRPr>
          </a:p>
        </p:txBody>
      </p:sp>
      <p:pic>
        <p:nvPicPr>
          <p:cNvPr id="71682" name="Picture 2" descr="https://klademplitky.ru/wp-content/uploads/2013/09/zatirka-kak-peso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5000" y="4343400"/>
            <a:ext cx="3086100" cy="2057400"/>
          </a:xfrm>
          <a:prstGeom prst="rect">
            <a:avLst/>
          </a:prstGeom>
          <a:noFill/>
        </p:spPr>
      </p:pic>
      <p:pic>
        <p:nvPicPr>
          <p:cNvPr id="71684" name="Picture 4" descr="Похожее изображение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10200" y="4343400"/>
            <a:ext cx="2781300" cy="2067433"/>
          </a:xfrm>
          <a:prstGeom prst="rect">
            <a:avLst/>
          </a:prstGeom>
          <a:noFill/>
        </p:spPr>
      </p:pic>
    </p:spTree>
  </p:cSld>
  <p:clrMapOvr>
    <a:masterClrMapping/>
  </p:clrMapOvr>
  <p:transition advTm="3000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4"/>
          <p:cNvSpPr>
            <a:spLocks noGrp="1"/>
          </p:cNvSpPr>
          <p:nvPr>
            <p:ph type="title"/>
          </p:nvPr>
        </p:nvSpPr>
        <p:spPr>
          <a:xfrm>
            <a:off x="914400" y="0"/>
            <a:ext cx="7772400" cy="1143000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538163" algn="l" eaLnBrk="1" hangingPunct="1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Impact" pitchFamily="34" charset="0"/>
                <a:cs typeface="Times New Roman" pitchFamily="18" charset="0"/>
              </a:rPr>
              <a:t>Окраска фасадов</a:t>
            </a:r>
            <a:endParaRPr lang="ru-RU" altLang="ru-RU" sz="40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Impact" pitchFamily="34" charset="0"/>
            </a:endParaRPr>
          </a:p>
        </p:txBody>
      </p:sp>
      <p:sp>
        <p:nvSpPr>
          <p:cNvPr id="5123" name="Content Placeholder 5"/>
          <p:cNvSpPr>
            <a:spLocks noGrp="1"/>
          </p:cNvSpPr>
          <p:nvPr>
            <p:ph idx="1"/>
          </p:nvPr>
        </p:nvSpPr>
        <p:spPr>
          <a:xfrm>
            <a:off x="1447800" y="990600"/>
            <a:ext cx="7253287" cy="2667000"/>
          </a:xfrm>
        </p:spPr>
        <p:txBody>
          <a:bodyPr/>
          <a:lstStyle/>
          <a:p>
            <a:pPr marL="0" indent="355600" algn="just">
              <a:spcBef>
                <a:spcPts val="0"/>
              </a:spcBef>
              <a:buNone/>
              <a:defRPr/>
            </a:pPr>
            <a:r>
              <a:rPr lang="ru-RU" sz="2000" dirty="0" smtClean="0">
                <a:ln w="12700">
                  <a:noFill/>
                  <a:prstDash val="solid"/>
                </a:ln>
                <a:latin typeface="Impact" pitchFamily="34" charset="0"/>
              </a:rPr>
              <a:t>Технология малярных работ на фасаде та же, что и при внутренней отделке здания. Окраска фасадов производится вручную валиком или механизированным способом </a:t>
            </a:r>
            <a:r>
              <a:rPr lang="ru-RU" sz="2000" dirty="0" err="1" smtClean="0">
                <a:ln w="12700">
                  <a:noFill/>
                  <a:prstDash val="solid"/>
                </a:ln>
                <a:latin typeface="Impact" pitchFamily="34" charset="0"/>
              </a:rPr>
              <a:t>краскораспылительными</a:t>
            </a:r>
            <a:r>
              <a:rPr lang="ru-RU" sz="2000" dirty="0" smtClean="0">
                <a:ln w="12700">
                  <a:noFill/>
                  <a:prstDash val="solid"/>
                </a:ln>
                <a:latin typeface="Impact" pitchFamily="34" charset="0"/>
              </a:rPr>
              <a:t> устройствами. Краска наносится на поверхность ровным слоем, без подтеков. Во избежание неоднородности окраски перерывы в работе рекомендуется делать только в местах архитектурных членений фасадов (балконы, карнизы, углы и т. д.).</a:t>
            </a:r>
            <a:endParaRPr lang="ru-RU" altLang="ru-RU" sz="20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B0F0"/>
              </a:solidFill>
            </a:endParaRPr>
          </a:p>
        </p:txBody>
      </p:sp>
      <p:pic>
        <p:nvPicPr>
          <p:cNvPr id="69634" name="Picture 2" descr="http://mastera-fasada.ru/wp-content/uploads/pokraska-fasad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0" y="3581400"/>
            <a:ext cx="4419600" cy="3013364"/>
          </a:xfrm>
          <a:prstGeom prst="rect">
            <a:avLst/>
          </a:prstGeom>
          <a:noFill/>
        </p:spPr>
      </p:pic>
    </p:spTree>
  </p:cSld>
  <p:clrMapOvr>
    <a:masterClrMapping/>
  </p:clrMapOvr>
  <p:transition advTm="3000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4"/>
          <p:cNvSpPr>
            <a:spLocks noGrp="1"/>
          </p:cNvSpPr>
          <p:nvPr>
            <p:ph type="title"/>
          </p:nvPr>
        </p:nvSpPr>
        <p:spPr>
          <a:xfrm>
            <a:off x="914400" y="0"/>
            <a:ext cx="7772400" cy="1143000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538163" algn="l" eaLnBrk="1" hangingPunct="1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Impact" pitchFamily="34" charset="0"/>
                <a:cs typeface="Times New Roman" pitchFamily="18" charset="0"/>
              </a:rPr>
              <a:t>Окраска фасадов</a:t>
            </a:r>
            <a:endParaRPr lang="ru-RU" altLang="ru-RU" sz="40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Impact" pitchFamily="34" charset="0"/>
            </a:endParaRPr>
          </a:p>
        </p:txBody>
      </p:sp>
      <p:sp>
        <p:nvSpPr>
          <p:cNvPr id="5123" name="Content Placeholder 5"/>
          <p:cNvSpPr>
            <a:spLocks noGrp="1"/>
          </p:cNvSpPr>
          <p:nvPr>
            <p:ph idx="1"/>
          </p:nvPr>
        </p:nvSpPr>
        <p:spPr>
          <a:xfrm>
            <a:off x="1447800" y="838200"/>
            <a:ext cx="7253287" cy="3200400"/>
          </a:xfrm>
        </p:spPr>
        <p:txBody>
          <a:bodyPr/>
          <a:lstStyle/>
          <a:p>
            <a:pPr marL="0" indent="355600" algn="just">
              <a:spcBef>
                <a:spcPts val="0"/>
              </a:spcBef>
              <a:buNone/>
              <a:defRPr/>
            </a:pPr>
            <a:r>
              <a:rPr lang="ru-RU" sz="2000" dirty="0" smtClean="0">
                <a:ln w="12700">
                  <a:noFill/>
                  <a:prstDash val="solid"/>
                </a:ln>
                <a:latin typeface="Impact" pitchFamily="34" charset="0"/>
              </a:rPr>
              <a:t>Фронт работ по окраске фасадов разбивают на захватки, размер которых устанавливается с учетом дневной выработки звена. Окраску производят начиная с верхнего этажа.</a:t>
            </a:r>
          </a:p>
          <a:p>
            <a:pPr marL="0" indent="355600" algn="just">
              <a:spcBef>
                <a:spcPts val="0"/>
              </a:spcBef>
              <a:buNone/>
              <a:defRPr/>
            </a:pPr>
            <a:r>
              <a:rPr lang="ru-RU" sz="2000" dirty="0" smtClean="0">
                <a:ln w="12700">
                  <a:noFill/>
                  <a:prstDash val="solid"/>
                </a:ln>
                <a:latin typeface="Impact" pitchFamily="34" charset="0"/>
              </a:rPr>
              <a:t>Процесс окраски состоит из следующих операций: расшивка трещин и шлифовка подмазанных мест; </a:t>
            </a:r>
            <a:r>
              <a:rPr lang="ru-RU" sz="2000" dirty="0" err="1" smtClean="0">
                <a:ln w="12700">
                  <a:noFill/>
                  <a:prstDash val="solid"/>
                </a:ln>
                <a:latin typeface="Impact" pitchFamily="34" charset="0"/>
              </a:rPr>
              <a:t>огрунтовка</a:t>
            </a:r>
            <a:r>
              <a:rPr lang="ru-RU" sz="2000" dirty="0" smtClean="0">
                <a:ln w="12700">
                  <a:noFill/>
                  <a:prstDash val="solid"/>
                </a:ln>
                <a:latin typeface="Impact" pitchFamily="34" charset="0"/>
              </a:rPr>
              <a:t> поверхности и самой окраски.</a:t>
            </a:r>
          </a:p>
          <a:p>
            <a:pPr marL="0" indent="355600" algn="just">
              <a:spcBef>
                <a:spcPts val="0"/>
              </a:spcBef>
              <a:buNone/>
              <a:defRPr/>
            </a:pPr>
            <a:r>
              <a:rPr lang="ru-RU" sz="2000" dirty="0" smtClean="0">
                <a:ln w="12700">
                  <a:noFill/>
                  <a:prstDash val="solid"/>
                </a:ln>
                <a:latin typeface="Impact" pitchFamily="34" charset="0"/>
              </a:rPr>
              <a:t>Окраску фасадов выполняют при температуре наружного воздуха не ниже +5°С, за исключением тех случаев, когда применяют составы, которыми можно работать при отрицательной температуре.</a:t>
            </a:r>
          </a:p>
        </p:txBody>
      </p:sp>
      <p:pic>
        <p:nvPicPr>
          <p:cNvPr id="67588" name="Picture 4" descr="http://promalp.net/img_back/20130528112615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0" y="3997959"/>
            <a:ext cx="5867400" cy="2631441"/>
          </a:xfrm>
          <a:prstGeom prst="rect">
            <a:avLst/>
          </a:prstGeom>
          <a:noFill/>
        </p:spPr>
      </p:pic>
    </p:spTree>
  </p:cSld>
  <p:clrMapOvr>
    <a:masterClrMapping/>
  </p:clrMapOvr>
  <p:transition advTm="3000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4"/>
          <p:cNvSpPr>
            <a:spLocks noGrp="1"/>
          </p:cNvSpPr>
          <p:nvPr>
            <p:ph type="title"/>
          </p:nvPr>
        </p:nvSpPr>
        <p:spPr>
          <a:xfrm>
            <a:off x="914400" y="0"/>
            <a:ext cx="7772400" cy="1143000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538163" algn="l" eaLnBrk="1" hangingPunct="1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Impact" pitchFamily="34" charset="0"/>
                <a:cs typeface="Times New Roman" pitchFamily="18" charset="0"/>
              </a:rPr>
              <a:t>Окраска фасадов</a:t>
            </a:r>
            <a:endParaRPr lang="ru-RU" altLang="ru-RU" sz="40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Impact" pitchFamily="34" charset="0"/>
            </a:endParaRPr>
          </a:p>
        </p:txBody>
      </p:sp>
      <p:sp>
        <p:nvSpPr>
          <p:cNvPr id="5123" name="Content Placeholder 5"/>
          <p:cNvSpPr>
            <a:spLocks noGrp="1"/>
          </p:cNvSpPr>
          <p:nvPr>
            <p:ph idx="1"/>
          </p:nvPr>
        </p:nvSpPr>
        <p:spPr>
          <a:xfrm>
            <a:off x="1447800" y="990600"/>
            <a:ext cx="7253287" cy="4681538"/>
          </a:xfrm>
        </p:spPr>
        <p:txBody>
          <a:bodyPr/>
          <a:lstStyle/>
          <a:p>
            <a:pPr marL="0" indent="355600" algn="just">
              <a:spcBef>
                <a:spcPts val="0"/>
              </a:spcBef>
              <a:buNone/>
              <a:defRPr/>
            </a:pPr>
            <a:r>
              <a:rPr lang="ru-RU" sz="2000" dirty="0" smtClean="0">
                <a:ln w="12700">
                  <a:noFill/>
                  <a:prstDash val="solid"/>
                </a:ln>
                <a:latin typeface="Impact" pitchFamily="34" charset="0"/>
              </a:rPr>
              <a:t>Для окраски фасадов применяют преимущественно перхлорвиниловые (ПХВ), силикатные, известковые, поливинилацетатные и полимерцементные краски, мастичные покрытия и кремнийорганические полимеры.</a:t>
            </a:r>
          </a:p>
          <a:p>
            <a:pPr marL="0" indent="355600" algn="just">
              <a:spcBef>
                <a:spcPts val="0"/>
              </a:spcBef>
              <a:buNone/>
              <a:defRPr/>
            </a:pPr>
            <a:r>
              <a:rPr lang="ru-RU" sz="2000" dirty="0" smtClean="0">
                <a:ln w="12700">
                  <a:noFill/>
                  <a:prstDash val="solid"/>
                </a:ln>
                <a:latin typeface="Impact" pitchFamily="34" charset="0"/>
              </a:rPr>
              <a:t>Цементные составы, как правило, наносят вручную валиком или жесткой кистью, эмульсионные краски — с помощью пистолета-распылителя или валика и кисти. Общая толщина фактурного слоя 2 мм. При отделке исключается процесс шпаклевки и заделывания трещин. Грунтовку производят с помощью пистолета-распылителя. Время сушки фактурного слоя 2 ч.</a:t>
            </a:r>
          </a:p>
          <a:p>
            <a:pPr marL="0" indent="355600" algn="just">
              <a:spcBef>
                <a:spcPts val="0"/>
              </a:spcBef>
              <a:buNone/>
              <a:defRPr/>
            </a:pPr>
            <a:r>
              <a:rPr lang="ru-RU" sz="2000" dirty="0" smtClean="0">
                <a:ln w="12700">
                  <a:noFill/>
                  <a:prstDash val="solid"/>
                </a:ln>
                <a:latin typeface="Impact" pitchFamily="34" charset="0"/>
              </a:rPr>
              <a:t>При окрашивании поверхностей фасадов красками ПХВ грунтовку поверхности выполняют 5%-ным лаком ПХВ механизированным способом, шпаклевку устраивают механизированным способом или вручную в зависимости от ее консистенции. Окраску поверхности осуществляют компрессорными окрасочными установками или валиками. </a:t>
            </a:r>
          </a:p>
          <a:p>
            <a:pPr marL="0" indent="355600" algn="just">
              <a:spcBef>
                <a:spcPts val="0"/>
              </a:spcBef>
              <a:buNone/>
              <a:defRPr/>
            </a:pPr>
            <a:endParaRPr lang="ru-RU" sz="2000" dirty="0" smtClean="0">
              <a:ln w="12700">
                <a:noFill/>
                <a:prstDash val="solid"/>
              </a:ln>
              <a:latin typeface="Impact" pitchFamily="34" charset="0"/>
            </a:endParaRPr>
          </a:p>
        </p:txBody>
      </p:sp>
    </p:spTree>
  </p:cSld>
  <p:clrMapOvr>
    <a:masterClrMapping/>
  </p:clrMapOvr>
  <p:transition advTm="3000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4"/>
          <p:cNvSpPr>
            <a:spLocks noGrp="1"/>
          </p:cNvSpPr>
          <p:nvPr>
            <p:ph type="title"/>
          </p:nvPr>
        </p:nvSpPr>
        <p:spPr>
          <a:xfrm>
            <a:off x="914400" y="0"/>
            <a:ext cx="7772400" cy="1143000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538163" algn="l" eaLnBrk="1" hangingPunct="1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Impact" pitchFamily="34" charset="0"/>
                <a:cs typeface="Times New Roman" pitchFamily="18" charset="0"/>
              </a:rPr>
              <a:t>Окраска фасадов</a:t>
            </a:r>
            <a:endParaRPr lang="ru-RU" altLang="ru-RU" sz="40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Impact" pitchFamily="34" charset="0"/>
            </a:endParaRPr>
          </a:p>
        </p:txBody>
      </p:sp>
      <p:sp>
        <p:nvSpPr>
          <p:cNvPr id="5123" name="Content Placeholder 5"/>
          <p:cNvSpPr>
            <a:spLocks noGrp="1"/>
          </p:cNvSpPr>
          <p:nvPr>
            <p:ph idx="1"/>
          </p:nvPr>
        </p:nvSpPr>
        <p:spPr>
          <a:xfrm>
            <a:off x="1447800" y="990600"/>
            <a:ext cx="7467600" cy="2667000"/>
          </a:xfrm>
        </p:spPr>
        <p:txBody>
          <a:bodyPr/>
          <a:lstStyle/>
          <a:p>
            <a:pPr marL="0" indent="355600" algn="just">
              <a:spcBef>
                <a:spcPts val="0"/>
              </a:spcBef>
              <a:buNone/>
              <a:defRPr/>
            </a:pPr>
            <a:r>
              <a:rPr lang="ru-RU" sz="2000" dirty="0" smtClean="0">
                <a:ln w="12700">
                  <a:noFill/>
                  <a:prstDash val="solid"/>
                </a:ln>
                <a:latin typeface="Impact" pitchFamily="34" charset="0"/>
              </a:rPr>
              <a:t>Окраска деревянных элементов фасада (окна, двери) производится масляными красками. Колер подбирают на месте производства работ. Окраска производится за два раза кистями-ручниками. Перед окраской деревянные поверхности очищают от отставшей старой краски, покрывают натуральной олифой и шпаклюют масляной шпаклевкой. После высыхания шпаклевочный слой сглаживают пемзой или наждачной шкуркой.</a:t>
            </a:r>
          </a:p>
          <a:p>
            <a:pPr marL="0" indent="355600" algn="just">
              <a:spcBef>
                <a:spcPts val="0"/>
              </a:spcBef>
              <a:buNone/>
              <a:defRPr/>
            </a:pPr>
            <a:endParaRPr lang="ru-RU" sz="1600" dirty="0" smtClean="0">
              <a:ln w="12700">
                <a:noFill/>
                <a:prstDash val="solid"/>
              </a:ln>
              <a:latin typeface="Impact" pitchFamily="34" charset="0"/>
            </a:endParaRPr>
          </a:p>
        </p:txBody>
      </p:sp>
      <p:pic>
        <p:nvPicPr>
          <p:cNvPr id="59394" name="Picture 2" descr="http://onfasad.ru/wp-content/uploads/2014/09/Okraska-derevyannogo-fasad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19400" y="3454603"/>
            <a:ext cx="4724400" cy="3174798"/>
          </a:xfrm>
          <a:prstGeom prst="rect">
            <a:avLst/>
          </a:prstGeom>
          <a:noFill/>
        </p:spPr>
      </p:pic>
    </p:spTree>
  </p:cSld>
  <p:clrMapOvr>
    <a:masterClrMapping/>
  </p:clrMapOvr>
  <p:transition advTm="3000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4"/>
          <p:cNvSpPr>
            <a:spLocks noGrp="1"/>
          </p:cNvSpPr>
          <p:nvPr>
            <p:ph type="title"/>
          </p:nvPr>
        </p:nvSpPr>
        <p:spPr>
          <a:xfrm>
            <a:off x="990600" y="304800"/>
            <a:ext cx="7772400" cy="1143000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538163" algn="l" eaLnBrk="1" hangingPunct="1"/>
            <a:r>
              <a:rPr lang="ru-RU" sz="3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Impact" pitchFamily="34" charset="0"/>
                <a:cs typeface="Times New Roman" pitchFamily="18" charset="0"/>
              </a:rPr>
              <a:t>Гидрофобизация</a:t>
            </a:r>
            <a:r>
              <a:rPr lang="ru-RU" sz="3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Impact" pitchFamily="34" charset="0"/>
                <a:cs typeface="Times New Roman" pitchFamily="18" charset="0"/>
              </a:rPr>
              <a:t> и </a:t>
            </a:r>
            <a:r>
              <a:rPr lang="ru-RU" sz="3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Impact" pitchFamily="34" charset="0"/>
                <a:cs typeface="Times New Roman" pitchFamily="18" charset="0"/>
              </a:rPr>
              <a:t>флюатирование</a:t>
            </a:r>
            <a:r>
              <a:rPr lang="ru-RU" sz="3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Impact" pitchFamily="34" charset="0"/>
                <a:cs typeface="Times New Roman" pitchFamily="18" charset="0"/>
              </a:rPr>
              <a:t> поверхностей фасадов</a:t>
            </a:r>
            <a:endParaRPr lang="ru-RU" altLang="ru-RU" sz="34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Impact" pitchFamily="34" charset="0"/>
            </a:endParaRPr>
          </a:p>
        </p:txBody>
      </p:sp>
      <p:sp>
        <p:nvSpPr>
          <p:cNvPr id="5123" name="Content Placeholder 5"/>
          <p:cNvSpPr>
            <a:spLocks noGrp="1"/>
          </p:cNvSpPr>
          <p:nvPr>
            <p:ph idx="1"/>
          </p:nvPr>
        </p:nvSpPr>
        <p:spPr>
          <a:xfrm>
            <a:off x="1524000" y="1600200"/>
            <a:ext cx="7467600" cy="4681538"/>
          </a:xfrm>
        </p:spPr>
        <p:txBody>
          <a:bodyPr/>
          <a:lstStyle/>
          <a:p>
            <a:pPr marL="0" indent="355600" algn="just">
              <a:spcBef>
                <a:spcPts val="0"/>
              </a:spcBef>
              <a:buNone/>
              <a:defRPr/>
            </a:pPr>
            <a:r>
              <a:rPr lang="ru-RU" sz="2000" dirty="0" err="1" smtClean="0">
                <a:ln w="12700">
                  <a:noFill/>
                  <a:prstDash val="solid"/>
                </a:ln>
                <a:latin typeface="Impact" pitchFamily="34" charset="0"/>
              </a:rPr>
              <a:t>Гидрофобизация</a:t>
            </a:r>
            <a:r>
              <a:rPr lang="ru-RU" sz="2000" dirty="0" smtClean="0">
                <a:ln w="12700">
                  <a:noFill/>
                  <a:prstDash val="solid"/>
                </a:ln>
                <a:latin typeface="Impact" pitchFamily="34" charset="0"/>
              </a:rPr>
              <a:t> заключается в нанесении на поверхность фасада водной эмульсии кремнийорганических жидкостей: метил- и </a:t>
            </a:r>
            <a:r>
              <a:rPr lang="ru-RU" sz="2000" dirty="0" err="1" smtClean="0">
                <a:ln w="12700">
                  <a:noFill/>
                  <a:prstDash val="solid"/>
                </a:ln>
                <a:latin typeface="Impact" pitchFamily="34" charset="0"/>
              </a:rPr>
              <a:t>этилтрихлорсилана</a:t>
            </a:r>
            <a:r>
              <a:rPr lang="ru-RU" sz="2000" dirty="0" smtClean="0">
                <a:ln w="12700">
                  <a:noFill/>
                  <a:prstDash val="solid"/>
                </a:ln>
                <a:latin typeface="Impact" pitchFamily="34" charset="0"/>
              </a:rPr>
              <a:t> </a:t>
            </a:r>
            <a:r>
              <a:rPr lang="ru-RU" sz="2000" dirty="0" err="1" smtClean="0">
                <a:ln w="12700">
                  <a:noFill/>
                  <a:prstDash val="solid"/>
                </a:ln>
                <a:latin typeface="Impact" pitchFamily="34" charset="0"/>
              </a:rPr>
              <a:t>и</a:t>
            </a:r>
            <a:r>
              <a:rPr lang="ru-RU" sz="2000" dirty="0" smtClean="0">
                <a:ln w="12700">
                  <a:noFill/>
                  <a:prstDash val="solid"/>
                </a:ln>
                <a:latin typeface="Impact" pitchFamily="34" charset="0"/>
              </a:rPr>
              <a:t> кубовых остатков </a:t>
            </a:r>
            <a:r>
              <a:rPr lang="ru-RU" sz="2000" dirty="0" err="1" smtClean="0">
                <a:ln w="12700">
                  <a:noFill/>
                  <a:prstDash val="solid"/>
                </a:ln>
                <a:latin typeface="Impact" pitchFamily="34" charset="0"/>
              </a:rPr>
              <a:t>этилхлорсиланов</a:t>
            </a:r>
            <a:r>
              <a:rPr lang="ru-RU" sz="2000" dirty="0" smtClean="0">
                <a:ln w="12700">
                  <a:noFill/>
                  <a:prstDash val="solid"/>
                </a:ln>
                <a:latin typeface="Impact" pitchFamily="34" charset="0"/>
              </a:rPr>
              <a:t>; метил- и </a:t>
            </a:r>
            <a:r>
              <a:rPr lang="ru-RU" sz="2000" dirty="0" err="1" smtClean="0">
                <a:ln w="12700">
                  <a:noFill/>
                  <a:prstDash val="solid"/>
                </a:ln>
                <a:latin typeface="Impact" pitchFamily="34" charset="0"/>
              </a:rPr>
              <a:t>этилсиликонатов</a:t>
            </a:r>
            <a:r>
              <a:rPr lang="ru-RU" sz="2000" dirty="0" smtClean="0">
                <a:ln w="12700">
                  <a:noFill/>
                  <a:prstDash val="solid"/>
                </a:ln>
                <a:latin typeface="Impact" pitchFamily="34" charset="0"/>
              </a:rPr>
              <a:t> натрия, известных под названием ГКЖ-11 и ГКЖ-Ю; жидкости ГКЖ-94, которая обычно поставляется в виде 50%-ной эмульсии. </a:t>
            </a:r>
          </a:p>
          <a:p>
            <a:pPr marL="0" indent="355600" algn="just">
              <a:spcBef>
                <a:spcPts val="0"/>
              </a:spcBef>
              <a:buNone/>
              <a:defRPr/>
            </a:pPr>
            <a:r>
              <a:rPr lang="ru-RU" sz="2000" dirty="0" smtClean="0">
                <a:ln w="12700">
                  <a:noFill/>
                  <a:prstDash val="solid"/>
                </a:ln>
                <a:latin typeface="Impact" pitchFamily="34" charset="0"/>
              </a:rPr>
              <a:t>Если штукатурка окрашивается водными составами (известковыми, силикатными), то водоотталкивающий раствор следует наносить через 1÷2 дня после окраски. Если штукатурка окрашиваемых поверхностей частично отремонтирована, </a:t>
            </a:r>
            <a:r>
              <a:rPr lang="ru-RU" sz="2000" dirty="0" err="1" smtClean="0">
                <a:ln w="12700">
                  <a:noFill/>
                  <a:prstDash val="solid"/>
                </a:ln>
                <a:latin typeface="Impact" pitchFamily="34" charset="0"/>
              </a:rPr>
              <a:t>гидрофобизация</a:t>
            </a:r>
            <a:r>
              <a:rPr lang="ru-RU" sz="2000" dirty="0" smtClean="0">
                <a:ln w="12700">
                  <a:noFill/>
                  <a:prstDash val="solid"/>
                </a:ln>
                <a:latin typeface="Impact" pitchFamily="34" charset="0"/>
              </a:rPr>
              <a:t> после окраски может привести к пятнистости, поэтому необходимо тщательное выполнение работы.</a:t>
            </a:r>
          </a:p>
          <a:p>
            <a:pPr marL="0" indent="355600" algn="just">
              <a:spcBef>
                <a:spcPts val="0"/>
              </a:spcBef>
              <a:buNone/>
              <a:defRPr/>
            </a:pPr>
            <a:r>
              <a:rPr lang="ru-RU" sz="2000" dirty="0" smtClean="0">
                <a:ln w="12700">
                  <a:noFill/>
                  <a:prstDash val="solid"/>
                </a:ln>
                <a:latin typeface="Impact" pitchFamily="34" charset="0"/>
              </a:rPr>
              <a:t>Водоотталкивающие растворы наносятся краскопультами и пистолетами-распылителями или вручную кистями.</a:t>
            </a:r>
          </a:p>
        </p:txBody>
      </p:sp>
    </p:spTree>
  </p:cSld>
  <p:clrMapOvr>
    <a:masterClrMapping/>
  </p:clrMapOvr>
  <p:transition advTm="3000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4"/>
          <p:cNvSpPr>
            <a:spLocks noGrp="1"/>
          </p:cNvSpPr>
          <p:nvPr>
            <p:ph type="title"/>
          </p:nvPr>
        </p:nvSpPr>
        <p:spPr>
          <a:xfrm>
            <a:off x="990600" y="304800"/>
            <a:ext cx="7772400" cy="1143000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538163" algn="l" eaLnBrk="1" hangingPunct="1"/>
            <a:r>
              <a:rPr lang="ru-RU" sz="3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Impact" pitchFamily="34" charset="0"/>
                <a:cs typeface="Times New Roman" pitchFamily="18" charset="0"/>
              </a:rPr>
              <a:t>Гидрофобизация</a:t>
            </a:r>
            <a:r>
              <a:rPr lang="ru-RU" sz="3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Impact" pitchFamily="34" charset="0"/>
                <a:cs typeface="Times New Roman" pitchFamily="18" charset="0"/>
              </a:rPr>
              <a:t> и </a:t>
            </a:r>
            <a:r>
              <a:rPr lang="ru-RU" sz="3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Impact" pitchFamily="34" charset="0"/>
                <a:cs typeface="Times New Roman" pitchFamily="18" charset="0"/>
              </a:rPr>
              <a:t>флюатирование</a:t>
            </a:r>
            <a:r>
              <a:rPr lang="ru-RU" sz="3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Impact" pitchFamily="34" charset="0"/>
                <a:cs typeface="Times New Roman" pitchFamily="18" charset="0"/>
              </a:rPr>
              <a:t> поверхностей фасадов</a:t>
            </a:r>
            <a:endParaRPr lang="ru-RU" altLang="ru-RU" sz="34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Impact" pitchFamily="34" charset="0"/>
            </a:endParaRPr>
          </a:p>
        </p:txBody>
      </p:sp>
      <p:sp>
        <p:nvSpPr>
          <p:cNvPr id="5123" name="Content Placeholder 5"/>
          <p:cNvSpPr>
            <a:spLocks noGrp="1"/>
          </p:cNvSpPr>
          <p:nvPr>
            <p:ph idx="1"/>
          </p:nvPr>
        </p:nvSpPr>
        <p:spPr>
          <a:xfrm>
            <a:off x="1447800" y="1600200"/>
            <a:ext cx="7543800" cy="1752600"/>
          </a:xfrm>
        </p:spPr>
        <p:txBody>
          <a:bodyPr/>
          <a:lstStyle/>
          <a:p>
            <a:pPr marL="0" indent="355600" algn="just">
              <a:spcBef>
                <a:spcPts val="0"/>
              </a:spcBef>
              <a:buNone/>
              <a:defRPr/>
            </a:pPr>
            <a:r>
              <a:rPr lang="ru-RU" sz="2000" dirty="0" smtClean="0">
                <a:ln w="12700">
                  <a:noFill/>
                  <a:prstDash val="solid"/>
                </a:ln>
                <a:latin typeface="Impact" pitchFamily="34" charset="0"/>
              </a:rPr>
              <a:t>Контроль качества </a:t>
            </a:r>
            <a:r>
              <a:rPr lang="ru-RU" sz="2000" dirty="0" err="1" smtClean="0">
                <a:ln w="12700">
                  <a:noFill/>
                  <a:prstDash val="solid"/>
                </a:ln>
                <a:latin typeface="Impact" pitchFamily="34" charset="0"/>
              </a:rPr>
              <a:t>гидрофобизации</a:t>
            </a:r>
            <a:r>
              <a:rPr lang="ru-RU" sz="2000" dirty="0" smtClean="0">
                <a:ln w="12700">
                  <a:noFill/>
                  <a:prstDash val="solid"/>
                </a:ln>
                <a:latin typeface="Impact" pitchFamily="34" charset="0"/>
              </a:rPr>
              <a:t> отделки производится выборочно. На фасаде выбирают участок размером 100 м2 и легким обрызгиванием наносят на него капли воды. Если вода не впитывается в течение 20÷30 мин, значит водоотталкивающая способность поверхности удовлетворительна.</a:t>
            </a:r>
          </a:p>
        </p:txBody>
      </p:sp>
      <p:pic>
        <p:nvPicPr>
          <p:cNvPr id="55298" name="Picture 2" descr="http://ofacade.ru/wp-content/uploads/2015/02/gidrofobizatsiya-fasada-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24200" y="3200400"/>
            <a:ext cx="4114800" cy="3323492"/>
          </a:xfrm>
          <a:prstGeom prst="rect">
            <a:avLst/>
          </a:prstGeom>
          <a:noFill/>
        </p:spPr>
      </p:pic>
    </p:spTree>
  </p:cSld>
  <p:clrMapOvr>
    <a:masterClrMapping/>
  </p:clrMapOvr>
  <p:transition advTm="3000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4"/>
          <p:cNvSpPr>
            <a:spLocks noGrp="1"/>
          </p:cNvSpPr>
          <p:nvPr>
            <p:ph type="title"/>
          </p:nvPr>
        </p:nvSpPr>
        <p:spPr>
          <a:xfrm>
            <a:off x="990600" y="304800"/>
            <a:ext cx="7772400" cy="1143000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538163" algn="l" eaLnBrk="1" hangingPunct="1"/>
            <a:r>
              <a:rPr lang="ru-RU" sz="3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Impact" pitchFamily="34" charset="0"/>
                <a:cs typeface="Times New Roman" pitchFamily="18" charset="0"/>
              </a:rPr>
              <a:t>Гидрофобизация</a:t>
            </a:r>
            <a:r>
              <a:rPr lang="ru-RU" sz="3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Impact" pitchFamily="34" charset="0"/>
                <a:cs typeface="Times New Roman" pitchFamily="18" charset="0"/>
              </a:rPr>
              <a:t> и </a:t>
            </a:r>
            <a:r>
              <a:rPr lang="ru-RU" sz="3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Impact" pitchFamily="34" charset="0"/>
                <a:cs typeface="Times New Roman" pitchFamily="18" charset="0"/>
              </a:rPr>
              <a:t>флюатирование</a:t>
            </a:r>
            <a:r>
              <a:rPr lang="ru-RU" sz="3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Impact" pitchFamily="34" charset="0"/>
                <a:cs typeface="Times New Roman" pitchFamily="18" charset="0"/>
              </a:rPr>
              <a:t> поверхностей фасадов</a:t>
            </a:r>
            <a:endParaRPr lang="ru-RU" altLang="ru-RU" sz="34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Impact" pitchFamily="34" charset="0"/>
            </a:endParaRPr>
          </a:p>
        </p:txBody>
      </p:sp>
      <p:sp>
        <p:nvSpPr>
          <p:cNvPr id="5123" name="Content Placeholder 5"/>
          <p:cNvSpPr>
            <a:spLocks noGrp="1"/>
          </p:cNvSpPr>
          <p:nvPr>
            <p:ph idx="1"/>
          </p:nvPr>
        </p:nvSpPr>
        <p:spPr>
          <a:xfrm>
            <a:off x="1447800" y="1600200"/>
            <a:ext cx="7467600" cy="4681538"/>
          </a:xfrm>
        </p:spPr>
        <p:txBody>
          <a:bodyPr/>
          <a:lstStyle/>
          <a:p>
            <a:pPr marL="0" indent="355600" algn="just">
              <a:spcBef>
                <a:spcPts val="0"/>
              </a:spcBef>
              <a:buNone/>
              <a:defRPr/>
            </a:pPr>
            <a:r>
              <a:rPr lang="ru-RU" sz="2400" dirty="0" smtClean="0">
                <a:ln w="12700">
                  <a:noFill/>
                  <a:prstDash val="solid"/>
                </a:ln>
                <a:latin typeface="Impact" pitchFamily="34" charset="0"/>
              </a:rPr>
              <a:t>При </a:t>
            </a:r>
            <a:r>
              <a:rPr lang="ru-RU" sz="2400" dirty="0" err="1" smtClean="0">
                <a:ln w="12700">
                  <a:noFill/>
                  <a:prstDash val="solid"/>
                </a:ln>
                <a:latin typeface="Impact" pitchFamily="34" charset="0"/>
              </a:rPr>
              <a:t>флюатировании</a:t>
            </a:r>
            <a:r>
              <a:rPr lang="ru-RU" sz="2400" dirty="0" smtClean="0">
                <a:ln w="12700">
                  <a:noFill/>
                  <a:prstDash val="solid"/>
                </a:ln>
                <a:latin typeface="Impact" pitchFamily="34" charset="0"/>
              </a:rPr>
              <a:t> поверхность фасадов обрабатывается раствором кремнийорганических солей магния, алюминия и гидрата оксида кальция.</a:t>
            </a:r>
          </a:p>
          <a:p>
            <a:pPr marL="0" indent="355600" algn="just">
              <a:spcBef>
                <a:spcPts val="0"/>
              </a:spcBef>
              <a:buNone/>
              <a:defRPr/>
            </a:pPr>
            <a:r>
              <a:rPr lang="ru-RU" sz="2400" dirty="0" smtClean="0">
                <a:ln w="12700">
                  <a:noFill/>
                  <a:prstDash val="solid"/>
                </a:ln>
                <a:latin typeface="Impact" pitchFamily="34" charset="0"/>
              </a:rPr>
              <a:t>Продукты взаимодействия (SiO2; CaF2; MgF2) образуются в коллоидальной и нерастворимой в воде форме, оседают в порах поверхностного слоя и делают его непроницаемым для агрессивных влияний.</a:t>
            </a:r>
          </a:p>
          <a:p>
            <a:pPr marL="0" indent="355600" algn="just">
              <a:spcBef>
                <a:spcPts val="0"/>
              </a:spcBef>
              <a:buNone/>
              <a:defRPr/>
            </a:pPr>
            <a:r>
              <a:rPr lang="ru-RU" sz="2400" dirty="0" smtClean="0">
                <a:ln w="12700">
                  <a:noFill/>
                  <a:prstDash val="solid"/>
                </a:ln>
                <a:latin typeface="Impact" pitchFamily="34" charset="0"/>
              </a:rPr>
              <a:t>Растворы </a:t>
            </a:r>
            <a:r>
              <a:rPr lang="ru-RU" sz="2400" dirty="0" err="1" smtClean="0">
                <a:ln w="12700">
                  <a:noFill/>
                  <a:prstDash val="solid"/>
                </a:ln>
                <a:latin typeface="Impact" pitchFamily="34" charset="0"/>
              </a:rPr>
              <a:t>флюатов</a:t>
            </a:r>
            <a:r>
              <a:rPr lang="ru-RU" sz="2400" dirty="0" smtClean="0">
                <a:ln w="12700">
                  <a:noFill/>
                  <a:prstDash val="solid"/>
                </a:ln>
                <a:latin typeface="Impact" pitchFamily="34" charset="0"/>
              </a:rPr>
              <a:t> наносят краскопультом на очищенную сухую поверхность в несколько приемов, до прекращения впитывания.</a:t>
            </a:r>
          </a:p>
        </p:txBody>
      </p:sp>
    </p:spTree>
  </p:cSld>
  <p:clrMapOvr>
    <a:masterClrMapping/>
  </p:clrMapOvr>
  <p:transition advTm="3000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4"/>
          <p:cNvSpPr>
            <a:spLocks noGrp="1"/>
          </p:cNvSpPr>
          <p:nvPr>
            <p:ph type="title"/>
          </p:nvPr>
        </p:nvSpPr>
        <p:spPr>
          <a:xfrm>
            <a:off x="990600" y="304800"/>
            <a:ext cx="7772400" cy="1143000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538163" algn="l" eaLnBrk="1" hangingPunct="1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Impact" pitchFamily="34" charset="0"/>
                <a:cs typeface="Times New Roman" pitchFamily="18" charset="0"/>
              </a:rPr>
              <a:t>Ремонт фасадов крупнопанельных зданий</a:t>
            </a:r>
            <a:endParaRPr lang="ru-RU" altLang="ru-RU" sz="40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Impact" pitchFamily="34" charset="0"/>
            </a:endParaRPr>
          </a:p>
        </p:txBody>
      </p:sp>
      <p:sp>
        <p:nvSpPr>
          <p:cNvPr id="5123" name="Content Placeholder 5"/>
          <p:cNvSpPr>
            <a:spLocks noGrp="1"/>
          </p:cNvSpPr>
          <p:nvPr>
            <p:ph idx="1"/>
          </p:nvPr>
        </p:nvSpPr>
        <p:spPr>
          <a:xfrm>
            <a:off x="1447800" y="1600200"/>
            <a:ext cx="7467600" cy="2590800"/>
          </a:xfrm>
        </p:spPr>
        <p:txBody>
          <a:bodyPr/>
          <a:lstStyle/>
          <a:p>
            <a:pPr marL="0" indent="355600" algn="just">
              <a:spcBef>
                <a:spcPts val="0"/>
              </a:spcBef>
              <a:buNone/>
              <a:defRPr/>
            </a:pPr>
            <a:r>
              <a:rPr lang="ru-RU" sz="2000" dirty="0" smtClean="0">
                <a:ln w="12700">
                  <a:noFill/>
                  <a:prstDash val="solid"/>
                </a:ln>
                <a:latin typeface="Impact" pitchFamily="34" charset="0"/>
              </a:rPr>
              <a:t>К дефектам отделки фасадов крупнопанельных зданий относятся: </a:t>
            </a:r>
          </a:p>
          <a:p>
            <a:pPr marL="0" indent="355600" algn="just">
              <a:spcBef>
                <a:spcPts val="0"/>
              </a:spcBef>
              <a:defRPr/>
            </a:pPr>
            <a:r>
              <a:rPr lang="ru-RU" sz="2000" dirty="0" smtClean="0">
                <a:ln w="12700">
                  <a:noFill/>
                  <a:prstDash val="solid"/>
                </a:ln>
                <a:latin typeface="Impact" pitchFamily="34" charset="0"/>
              </a:rPr>
              <a:t>трещины на панелях, выходящих на фасад; </a:t>
            </a:r>
          </a:p>
          <a:p>
            <a:pPr marL="0" indent="355600" algn="just">
              <a:spcBef>
                <a:spcPts val="0"/>
              </a:spcBef>
              <a:defRPr/>
            </a:pPr>
            <a:r>
              <a:rPr lang="ru-RU" sz="2000" dirty="0" smtClean="0">
                <a:ln w="12700">
                  <a:noFill/>
                  <a:prstDash val="solid"/>
                </a:ln>
                <a:latin typeface="Impact" pitchFamily="34" charset="0"/>
              </a:rPr>
              <a:t>ржавые пятна от коррозии металлических деталей, соприкасающихся с наружными поверхностями панелей; </a:t>
            </a:r>
          </a:p>
          <a:p>
            <a:pPr marL="0" indent="355600" algn="just">
              <a:spcBef>
                <a:spcPts val="0"/>
              </a:spcBef>
              <a:defRPr/>
            </a:pPr>
            <a:r>
              <a:rPr lang="ru-RU" sz="2000" dirty="0" smtClean="0">
                <a:ln w="12700">
                  <a:noFill/>
                  <a:prstDash val="solid"/>
                </a:ln>
                <a:latin typeface="Impact" pitchFamily="34" charset="0"/>
              </a:rPr>
              <a:t>незаполненные швы между плитками керамической облицовки; </a:t>
            </a:r>
          </a:p>
          <a:p>
            <a:pPr marL="0" indent="355600" algn="just">
              <a:spcBef>
                <a:spcPts val="0"/>
              </a:spcBef>
              <a:defRPr/>
            </a:pPr>
            <a:r>
              <a:rPr lang="ru-RU" sz="2000" dirty="0" smtClean="0">
                <a:ln w="12700">
                  <a:noFill/>
                  <a:prstDash val="solid"/>
                </a:ln>
                <a:latin typeface="Impact" pitchFamily="34" charset="0"/>
              </a:rPr>
              <a:t>отставание облицовочных  плиток.</a:t>
            </a:r>
          </a:p>
        </p:txBody>
      </p:sp>
      <p:pic>
        <p:nvPicPr>
          <p:cNvPr id="4" name="Picture 7" descr="трещины_по_штукатурке_на_фасаде_на_сайт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0" y="4191000"/>
            <a:ext cx="2624871" cy="2479675"/>
          </a:xfrm>
          <a:prstGeom prst="rect">
            <a:avLst/>
          </a:prstGeom>
          <a:noFill/>
        </p:spPr>
      </p:pic>
      <p:pic>
        <p:nvPicPr>
          <p:cNvPr id="5" name="Picture 9" descr="treschiny-fasad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09800" y="4191000"/>
            <a:ext cx="2515152" cy="2457450"/>
          </a:xfrm>
          <a:prstGeom prst="rect">
            <a:avLst/>
          </a:prstGeom>
          <a:noFill/>
        </p:spPr>
      </p:pic>
    </p:spTree>
  </p:cSld>
  <p:clrMapOvr>
    <a:masterClrMapping/>
  </p:clrMapOvr>
  <p:transition advTm="3000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4"/>
          <p:cNvSpPr>
            <a:spLocks noGrp="1"/>
          </p:cNvSpPr>
          <p:nvPr>
            <p:ph type="title"/>
          </p:nvPr>
        </p:nvSpPr>
        <p:spPr>
          <a:xfrm>
            <a:off x="990600" y="304800"/>
            <a:ext cx="7772400" cy="1143000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538163" algn="l" eaLnBrk="1" hangingPunct="1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Impact" pitchFamily="34" charset="0"/>
                <a:cs typeface="Times New Roman" pitchFamily="18" charset="0"/>
              </a:rPr>
              <a:t>Ремонт фасадов крупнопанельных зданий</a:t>
            </a:r>
            <a:endParaRPr lang="ru-RU" altLang="ru-RU" sz="40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Impact" pitchFamily="34" charset="0"/>
            </a:endParaRPr>
          </a:p>
        </p:txBody>
      </p:sp>
      <p:sp>
        <p:nvSpPr>
          <p:cNvPr id="5123" name="Content Placeholder 5"/>
          <p:cNvSpPr>
            <a:spLocks noGrp="1"/>
          </p:cNvSpPr>
          <p:nvPr>
            <p:ph idx="1"/>
          </p:nvPr>
        </p:nvSpPr>
        <p:spPr>
          <a:xfrm>
            <a:off x="1447800" y="1600200"/>
            <a:ext cx="7467600" cy="2590800"/>
          </a:xfrm>
        </p:spPr>
        <p:txBody>
          <a:bodyPr/>
          <a:lstStyle/>
          <a:p>
            <a:pPr marL="0" indent="355600" algn="just">
              <a:spcBef>
                <a:spcPts val="0"/>
              </a:spcBef>
              <a:buNone/>
              <a:defRPr/>
            </a:pPr>
            <a:r>
              <a:rPr lang="ru-RU" sz="2000" dirty="0" smtClean="0">
                <a:ln w="12700">
                  <a:noFill/>
                  <a:prstDash val="solid"/>
                </a:ln>
                <a:latin typeface="Impact" pitchFamily="34" charset="0"/>
              </a:rPr>
              <a:t>Наиболее часто встречаются дефекты в виде трещин. В общем случае их устраняют путем расшивки и заделки </a:t>
            </a:r>
            <a:r>
              <a:rPr lang="ru-RU" sz="2000" dirty="0" err="1" smtClean="0">
                <a:ln w="12700">
                  <a:noFill/>
                  <a:prstDash val="solid"/>
                </a:ln>
                <a:latin typeface="Impact" pitchFamily="34" charset="0"/>
              </a:rPr>
              <a:t>поризованными</a:t>
            </a:r>
            <a:r>
              <a:rPr lang="ru-RU" sz="2000" dirty="0" smtClean="0">
                <a:ln w="12700">
                  <a:noFill/>
                  <a:prstDash val="solid"/>
                </a:ln>
                <a:latin typeface="Impact" pitchFamily="34" charset="0"/>
              </a:rPr>
              <a:t> цементно-известковыми растворами или растворами с добавками искусственного молока, приготовленного из мелкого пористого материала плотностью, не превышающей плотность ремонтируемых панелей. Кроме того, для заделки видимых трещин в поверхностном слое панелей используют цементно-перхлорвиниловую шпаклевку.</a:t>
            </a:r>
          </a:p>
        </p:txBody>
      </p:sp>
      <p:pic>
        <p:nvPicPr>
          <p:cNvPr id="4" name="Picture 6" descr="alp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2600" y="4191000"/>
            <a:ext cx="2971800" cy="2479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54" name="Picture 2" descr="Картинки по запросу заделка трещин панелей фасада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53000" y="4191000"/>
            <a:ext cx="3733799" cy="2439416"/>
          </a:xfrm>
          <a:prstGeom prst="rect">
            <a:avLst/>
          </a:prstGeom>
          <a:noFill/>
        </p:spPr>
      </p:pic>
    </p:spTree>
  </p:cSld>
  <p:clrMapOvr>
    <a:masterClrMapping/>
  </p:clrMapOvr>
  <p:transition advTm="3000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4"/>
          <p:cNvSpPr>
            <a:spLocks noGrp="1"/>
          </p:cNvSpPr>
          <p:nvPr>
            <p:ph type="title"/>
          </p:nvPr>
        </p:nvSpPr>
        <p:spPr>
          <a:xfrm>
            <a:off x="990600" y="304800"/>
            <a:ext cx="7772400" cy="1143000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538163" algn="l" eaLnBrk="1" hangingPunct="1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Impact" pitchFamily="34" charset="0"/>
                <a:cs typeface="Times New Roman" pitchFamily="18" charset="0"/>
              </a:rPr>
              <a:t>Ремонт фасадов крупнопанельных зданий</a:t>
            </a:r>
            <a:endParaRPr lang="ru-RU" altLang="ru-RU" sz="40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Impact" pitchFamily="34" charset="0"/>
            </a:endParaRPr>
          </a:p>
        </p:txBody>
      </p:sp>
      <p:sp>
        <p:nvSpPr>
          <p:cNvPr id="5123" name="Content Placeholder 5"/>
          <p:cNvSpPr>
            <a:spLocks noGrp="1"/>
          </p:cNvSpPr>
          <p:nvPr>
            <p:ph idx="1"/>
          </p:nvPr>
        </p:nvSpPr>
        <p:spPr>
          <a:xfrm>
            <a:off x="1447800" y="1600200"/>
            <a:ext cx="7467600" cy="4681538"/>
          </a:xfrm>
        </p:spPr>
        <p:txBody>
          <a:bodyPr/>
          <a:lstStyle/>
          <a:p>
            <a:pPr marL="0" indent="355600" algn="just">
              <a:spcBef>
                <a:spcPts val="0"/>
              </a:spcBef>
              <a:buNone/>
              <a:defRPr/>
            </a:pPr>
            <a:r>
              <a:rPr lang="ru-RU" sz="2400" dirty="0" smtClean="0">
                <a:ln w="12700">
                  <a:noFill/>
                  <a:prstDash val="solid"/>
                </a:ln>
                <a:latin typeface="Impact" pitchFamily="34" charset="0"/>
              </a:rPr>
              <a:t>Трещины на бетонных и керамзитобетонных панелях заделывают раствором с </a:t>
            </a:r>
            <a:r>
              <a:rPr lang="ru-RU" sz="2400" dirty="0" err="1" smtClean="0">
                <a:ln w="12700">
                  <a:noFill/>
                  <a:prstDash val="solid"/>
                </a:ln>
                <a:latin typeface="Impact" pitchFamily="34" charset="0"/>
              </a:rPr>
              <a:t>гидрофобизирующими</a:t>
            </a:r>
            <a:r>
              <a:rPr lang="ru-RU" sz="2400" dirty="0" smtClean="0">
                <a:ln w="12700">
                  <a:noFill/>
                  <a:prstDash val="solid"/>
                </a:ln>
                <a:latin typeface="Impact" pitchFamily="34" charset="0"/>
              </a:rPr>
              <a:t> добавками после расчистки и промывки водой.</a:t>
            </a:r>
          </a:p>
          <a:p>
            <a:pPr marL="0" indent="355600" algn="just">
              <a:spcBef>
                <a:spcPts val="0"/>
              </a:spcBef>
              <a:buNone/>
              <a:defRPr/>
            </a:pPr>
            <a:r>
              <a:rPr lang="ru-RU" sz="2400" dirty="0" smtClean="0">
                <a:ln w="12700">
                  <a:noFill/>
                  <a:prstDash val="solid"/>
                </a:ln>
                <a:latin typeface="Impact" pitchFamily="34" charset="0"/>
              </a:rPr>
              <a:t>В раствор добавляют пигмент с учетом цвета поверхности фасада. Количество пигмента подбирают путем изготовления пробных замесов раствора. При заделке трещин обычным раствором целесообразно производить поверхностную </a:t>
            </a:r>
            <a:r>
              <a:rPr lang="ru-RU" sz="2400" dirty="0" err="1" smtClean="0">
                <a:ln w="12700">
                  <a:noFill/>
                  <a:prstDash val="solid"/>
                </a:ln>
                <a:latin typeface="Impact" pitchFamily="34" charset="0"/>
              </a:rPr>
              <a:t>гидрофобизацию</a:t>
            </a:r>
            <a:r>
              <a:rPr lang="ru-RU" sz="2400" dirty="0" smtClean="0">
                <a:ln w="12700">
                  <a:noFill/>
                  <a:prstDash val="solid"/>
                </a:ln>
                <a:latin typeface="Impact" pitchFamily="34" charset="0"/>
              </a:rPr>
              <a:t> после полного просыхания раствора.</a:t>
            </a:r>
          </a:p>
        </p:txBody>
      </p:sp>
    </p:spTree>
  </p:cSld>
  <p:clrMapOvr>
    <a:masterClrMapping/>
  </p:clrMapOvr>
  <p:transition advTm="3000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4"/>
          <p:cNvSpPr>
            <a:spLocks noGrp="1"/>
          </p:cNvSpPr>
          <p:nvPr>
            <p:ph type="title"/>
          </p:nvPr>
        </p:nvSpPr>
        <p:spPr>
          <a:xfrm>
            <a:off x="990600" y="304800"/>
            <a:ext cx="7772400" cy="1143000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538163" algn="l" eaLnBrk="1" hangingPunct="1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Impact" pitchFamily="34" charset="0"/>
                <a:cs typeface="Times New Roman" pitchFamily="18" charset="0"/>
              </a:rPr>
              <a:t>Ремонт фасадов крупнопанельных зданий</a:t>
            </a:r>
            <a:endParaRPr lang="ru-RU" altLang="ru-RU" sz="40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Impact" pitchFamily="34" charset="0"/>
            </a:endParaRPr>
          </a:p>
        </p:txBody>
      </p:sp>
      <p:sp>
        <p:nvSpPr>
          <p:cNvPr id="5123" name="Content Placeholder 5"/>
          <p:cNvSpPr>
            <a:spLocks noGrp="1"/>
          </p:cNvSpPr>
          <p:nvPr>
            <p:ph idx="1"/>
          </p:nvPr>
        </p:nvSpPr>
        <p:spPr>
          <a:xfrm>
            <a:off x="1447800" y="1447800"/>
            <a:ext cx="7467600" cy="2895600"/>
          </a:xfrm>
        </p:spPr>
        <p:txBody>
          <a:bodyPr/>
          <a:lstStyle/>
          <a:p>
            <a:pPr marL="0" indent="355600" algn="just">
              <a:spcBef>
                <a:spcPts val="0"/>
              </a:spcBef>
              <a:buNone/>
              <a:defRPr/>
            </a:pPr>
            <a:r>
              <a:rPr lang="ru-RU" sz="2000" dirty="0" smtClean="0">
                <a:ln w="12700">
                  <a:noFill/>
                  <a:prstDash val="solid"/>
                </a:ln>
                <a:latin typeface="Impact" pitchFamily="34" charset="0"/>
              </a:rPr>
              <a:t>Ржавые пятна вырубают зубилом или </a:t>
            </a:r>
            <a:r>
              <a:rPr lang="ru-RU" sz="2000" dirty="0" err="1" smtClean="0">
                <a:ln w="12700">
                  <a:noFill/>
                  <a:prstDash val="solid"/>
                </a:ln>
                <a:latin typeface="Impact" pitchFamily="34" charset="0"/>
              </a:rPr>
              <a:t>скарпелью</a:t>
            </a:r>
            <a:r>
              <a:rPr lang="ru-RU" sz="2000" dirty="0" smtClean="0">
                <a:ln w="12700">
                  <a:noFill/>
                  <a:prstDash val="solid"/>
                </a:ln>
                <a:latin typeface="Impact" pitchFamily="34" charset="0"/>
              </a:rPr>
              <a:t>, а ржавые потеки зачищают металлическими щетками. Раковины, </a:t>
            </a:r>
            <a:r>
              <a:rPr lang="ru-RU" sz="2000" dirty="0" err="1" smtClean="0">
                <a:ln w="12700">
                  <a:noFill/>
                  <a:prstDash val="solid"/>
                </a:ln>
                <a:latin typeface="Impact" pitchFamily="34" charset="0"/>
              </a:rPr>
              <a:t>околы</a:t>
            </a:r>
            <a:r>
              <a:rPr lang="ru-RU" sz="2000" dirty="0" smtClean="0">
                <a:ln w="12700">
                  <a:noFill/>
                  <a:prstDash val="solid"/>
                </a:ln>
                <a:latin typeface="Impact" pitchFamily="34" charset="0"/>
              </a:rPr>
              <a:t>, выбоины от удаления ржавчины заполняют и затирают цементным раствором и увлажняют. Для повышения подвижности растворной смеси рекомендуется вводить в нее пластифицирующие добавки. При наличии на керамической облицовке не заполненных раствором швов между плитками выполняют затирку таких швов цементным раствором, приготовленным на мелком песке. </a:t>
            </a:r>
          </a:p>
        </p:txBody>
      </p:sp>
      <p:pic>
        <p:nvPicPr>
          <p:cNvPr id="4" name="Picture 5" descr="1247504865_491_imgmmmmmmmmmmmmm1029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5000" y="4267200"/>
            <a:ext cx="2971800" cy="2362264"/>
          </a:xfrm>
          <a:prstGeom prst="rect">
            <a:avLst/>
          </a:prstGeom>
          <a:noFill/>
        </p:spPr>
      </p:pic>
      <p:pic>
        <p:nvPicPr>
          <p:cNvPr id="45058" name="Picture 2" descr="Картинки по запросу заделка трещин сколов фасада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05400" y="4267200"/>
            <a:ext cx="3124200" cy="2343150"/>
          </a:xfrm>
          <a:prstGeom prst="rect">
            <a:avLst/>
          </a:prstGeom>
          <a:noFill/>
        </p:spPr>
      </p:pic>
    </p:spTree>
  </p:cSld>
  <p:clrMapOvr>
    <a:masterClrMapping/>
  </p:clrMapOvr>
  <p:transition advTm="3000"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4"/>
          <p:cNvSpPr>
            <a:spLocks noGrp="1"/>
          </p:cNvSpPr>
          <p:nvPr>
            <p:ph type="title"/>
          </p:nvPr>
        </p:nvSpPr>
        <p:spPr>
          <a:xfrm>
            <a:off x="990600" y="381000"/>
            <a:ext cx="7772400" cy="1143000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538163" algn="l" eaLnBrk="1" hangingPunct="1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Impact" pitchFamily="34" charset="0"/>
                <a:cs typeface="Times New Roman" pitchFamily="18" charset="0"/>
              </a:rPr>
              <a:t>Ремонт фасадов крупнопанельных зданий</a:t>
            </a:r>
            <a:endParaRPr lang="ru-RU" altLang="ru-RU" sz="40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Impact" pitchFamily="34" charset="0"/>
            </a:endParaRPr>
          </a:p>
        </p:txBody>
      </p:sp>
      <p:sp>
        <p:nvSpPr>
          <p:cNvPr id="5123" name="Content Placeholder 5"/>
          <p:cNvSpPr>
            <a:spLocks noGrp="1"/>
          </p:cNvSpPr>
          <p:nvPr>
            <p:ph idx="1"/>
          </p:nvPr>
        </p:nvSpPr>
        <p:spPr>
          <a:xfrm>
            <a:off x="1447800" y="1600200"/>
            <a:ext cx="7467600" cy="4681538"/>
          </a:xfrm>
        </p:spPr>
        <p:txBody>
          <a:bodyPr/>
          <a:lstStyle/>
          <a:p>
            <a:pPr marL="0" indent="355600" algn="just">
              <a:spcBef>
                <a:spcPts val="0"/>
              </a:spcBef>
              <a:buNone/>
              <a:defRPr/>
            </a:pPr>
            <a:r>
              <a:rPr lang="ru-RU" sz="2200" dirty="0" smtClean="0">
                <a:ln w="12700">
                  <a:noFill/>
                  <a:prstDash val="solid"/>
                </a:ln>
                <a:latin typeface="Impact" pitchFamily="34" charset="0"/>
              </a:rPr>
              <a:t>Отколы и расслоения на фасадах домов из ячеистых бетонов устраняют следующим образом:</a:t>
            </a:r>
          </a:p>
          <a:p>
            <a:pPr marL="0" indent="355600" algn="just">
              <a:spcBef>
                <a:spcPts val="0"/>
              </a:spcBef>
              <a:defRPr/>
            </a:pPr>
            <a:r>
              <a:rPr lang="ru-RU" sz="2200" dirty="0" smtClean="0">
                <a:ln w="12700">
                  <a:noFill/>
                  <a:prstDash val="solid"/>
                </a:ln>
                <a:latin typeface="Impact" pitchFamily="34" charset="0"/>
              </a:rPr>
              <a:t>дефектные места с отколами на поверхности панелей вырезают в виде какой-либо геометрической фигуры; </a:t>
            </a:r>
          </a:p>
          <a:p>
            <a:pPr marL="0" indent="355600" algn="just">
              <a:spcBef>
                <a:spcPts val="0"/>
              </a:spcBef>
              <a:defRPr/>
            </a:pPr>
            <a:r>
              <a:rPr lang="ru-RU" sz="2200" dirty="0" smtClean="0">
                <a:ln w="12700">
                  <a:noFill/>
                  <a:prstDash val="solid"/>
                </a:ln>
                <a:latin typeface="Impact" pitchFamily="34" charset="0"/>
              </a:rPr>
              <a:t>по размерам образовавшегося гнезда изготавливают пробки из аналогичного панелям ячеистого бетона с пазами для размещения арматуры, обнаженной в ремонтируемой панели; </a:t>
            </a:r>
          </a:p>
          <a:p>
            <a:pPr marL="0" indent="355600" algn="just">
              <a:spcBef>
                <a:spcPts val="0"/>
              </a:spcBef>
              <a:defRPr/>
            </a:pPr>
            <a:r>
              <a:rPr lang="ru-RU" sz="2200" dirty="0" smtClean="0">
                <a:ln w="12700">
                  <a:noFill/>
                  <a:prstDash val="solid"/>
                </a:ln>
                <a:latin typeface="Impact" pitchFamily="34" charset="0"/>
              </a:rPr>
              <a:t>пробку устанавливают в гнездо на сложном растворе состава 1:0,5:4 (цемент : известь : песок). Гнездо перед установкой пробки обильно смачивают водой; </a:t>
            </a:r>
          </a:p>
          <a:p>
            <a:pPr marL="0" indent="355600" algn="just">
              <a:spcBef>
                <a:spcPts val="0"/>
              </a:spcBef>
              <a:defRPr/>
            </a:pPr>
            <a:r>
              <a:rPr lang="ru-RU" sz="2200" dirty="0" smtClean="0">
                <a:ln w="12700">
                  <a:noFill/>
                  <a:prstDash val="solid"/>
                </a:ln>
                <a:latin typeface="Impact" pitchFamily="34" charset="0"/>
              </a:rPr>
              <a:t>после полного отвердевания раствора выступающие части пробки опиливают ножовкой заподлицо с плоскостью фасада;</a:t>
            </a:r>
          </a:p>
          <a:p>
            <a:pPr marL="0" indent="355600" algn="just">
              <a:spcBef>
                <a:spcPts val="0"/>
              </a:spcBef>
              <a:buNone/>
              <a:defRPr/>
            </a:pPr>
            <a:endParaRPr lang="ru-RU" sz="2000" dirty="0" smtClean="0">
              <a:ln w="12700">
                <a:noFill/>
                <a:prstDash val="solid"/>
              </a:ln>
              <a:latin typeface="Impact" pitchFamily="34" charset="0"/>
            </a:endParaRPr>
          </a:p>
        </p:txBody>
      </p:sp>
    </p:spTree>
  </p:cSld>
  <p:clrMapOvr>
    <a:masterClrMapping/>
  </p:clrMapOvr>
  <p:transition advTm="3000"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4"/>
          <p:cNvSpPr>
            <a:spLocks noGrp="1"/>
          </p:cNvSpPr>
          <p:nvPr>
            <p:ph type="title"/>
          </p:nvPr>
        </p:nvSpPr>
        <p:spPr>
          <a:xfrm>
            <a:off x="990600" y="381000"/>
            <a:ext cx="7772400" cy="1143000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538163" algn="l" eaLnBrk="1" hangingPunct="1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Impact" pitchFamily="34" charset="0"/>
                <a:cs typeface="Times New Roman" pitchFamily="18" charset="0"/>
              </a:rPr>
              <a:t>Ремонт фасадов крупнопанельных зданий</a:t>
            </a:r>
            <a:endParaRPr lang="ru-RU" altLang="ru-RU" sz="40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Impact" pitchFamily="34" charset="0"/>
            </a:endParaRPr>
          </a:p>
        </p:txBody>
      </p:sp>
      <p:sp>
        <p:nvSpPr>
          <p:cNvPr id="5123" name="Content Placeholder 5"/>
          <p:cNvSpPr>
            <a:spLocks noGrp="1"/>
          </p:cNvSpPr>
          <p:nvPr>
            <p:ph idx="1"/>
          </p:nvPr>
        </p:nvSpPr>
        <p:spPr>
          <a:xfrm>
            <a:off x="1447800" y="1676400"/>
            <a:ext cx="7391400" cy="4681538"/>
          </a:xfrm>
        </p:spPr>
        <p:txBody>
          <a:bodyPr/>
          <a:lstStyle/>
          <a:p>
            <a:pPr marL="0" indent="355600" algn="just">
              <a:spcBef>
                <a:spcPts val="0"/>
              </a:spcBef>
              <a:defRPr/>
            </a:pPr>
            <a:r>
              <a:rPr lang="ru-RU" sz="2200" dirty="0" smtClean="0">
                <a:ln w="12700">
                  <a:noFill/>
                  <a:prstDash val="solid"/>
                </a:ln>
                <a:latin typeface="Impact" pitchFamily="34" charset="0"/>
              </a:rPr>
              <a:t>отслаивающийся поверхностный слой ячеистого бетона удаляют зубилом или стамеской;</a:t>
            </a:r>
          </a:p>
          <a:p>
            <a:pPr marL="0" indent="355600" algn="just">
              <a:spcBef>
                <a:spcPts val="0"/>
              </a:spcBef>
              <a:defRPr/>
            </a:pPr>
            <a:r>
              <a:rPr lang="ru-RU" sz="2200" dirty="0" smtClean="0">
                <a:ln w="12700">
                  <a:noFill/>
                  <a:prstDash val="solid"/>
                </a:ln>
                <a:latin typeface="Impact" pitchFamily="34" charset="0"/>
              </a:rPr>
              <a:t>на поверхности с удаленным слоем по контуру дефектного участка наносят бороздки. Бороздки наносят электрической дрелью, режущим элементом которой является цилиндрическая или коническая фреза. Предварительно выполняют пробное фрезерование для определения состояния газобетона и уточнения глубины фрезерования;</a:t>
            </a:r>
          </a:p>
          <a:p>
            <a:pPr marL="0" indent="355600" algn="just">
              <a:spcBef>
                <a:spcPts val="0"/>
              </a:spcBef>
              <a:defRPr/>
            </a:pPr>
            <a:r>
              <a:rPr lang="ru-RU" sz="2200" dirty="0" smtClean="0">
                <a:ln w="12700">
                  <a:noFill/>
                  <a:prstDash val="solid"/>
                </a:ln>
                <a:latin typeface="Impact" pitchFamily="34" charset="0"/>
              </a:rPr>
              <a:t>после промывки и обильного увлажнения очищенного участка на него наносят выравнивающий слой из цементно-песчаного раствора.</a:t>
            </a:r>
          </a:p>
          <a:p>
            <a:pPr marL="0" indent="355600" algn="just">
              <a:spcBef>
                <a:spcPts val="0"/>
              </a:spcBef>
              <a:buNone/>
              <a:defRPr/>
            </a:pPr>
            <a:endParaRPr lang="ru-RU" sz="2000" dirty="0" smtClean="0">
              <a:ln w="12700">
                <a:noFill/>
                <a:prstDash val="solid"/>
              </a:ln>
              <a:latin typeface="Impact" pitchFamily="34" charset="0"/>
            </a:endParaRPr>
          </a:p>
        </p:txBody>
      </p:sp>
    </p:spTree>
  </p:cSld>
  <p:clrMapOvr>
    <a:masterClrMapping/>
  </p:clrMapOvr>
  <p:transition advTm="3000"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4"/>
          <p:cNvSpPr>
            <a:spLocks noGrp="1"/>
          </p:cNvSpPr>
          <p:nvPr>
            <p:ph type="title"/>
          </p:nvPr>
        </p:nvSpPr>
        <p:spPr>
          <a:xfrm>
            <a:off x="990600" y="304800"/>
            <a:ext cx="7772400" cy="1143000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538163" algn="l" eaLnBrk="1" hangingPunct="1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Impact" pitchFamily="34" charset="0"/>
                <a:cs typeface="Times New Roman" pitchFamily="18" charset="0"/>
              </a:rPr>
              <a:t>Ремонт фасадов крупнопанельных зданий</a:t>
            </a:r>
            <a:endParaRPr lang="ru-RU" altLang="ru-RU" sz="40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Impact" pitchFamily="34" charset="0"/>
            </a:endParaRPr>
          </a:p>
        </p:txBody>
      </p:sp>
      <p:sp>
        <p:nvSpPr>
          <p:cNvPr id="5123" name="Content Placeholder 5"/>
          <p:cNvSpPr>
            <a:spLocks noGrp="1"/>
          </p:cNvSpPr>
          <p:nvPr>
            <p:ph idx="1"/>
          </p:nvPr>
        </p:nvSpPr>
        <p:spPr>
          <a:xfrm>
            <a:off x="1447800" y="1600200"/>
            <a:ext cx="7467600" cy="2895600"/>
          </a:xfrm>
        </p:spPr>
        <p:txBody>
          <a:bodyPr/>
          <a:lstStyle/>
          <a:p>
            <a:pPr marL="0" indent="355600" algn="just">
              <a:spcBef>
                <a:spcPts val="0"/>
              </a:spcBef>
              <a:buNone/>
              <a:defRPr/>
            </a:pPr>
            <a:r>
              <a:rPr lang="ru-RU" sz="2000" dirty="0" smtClean="0">
                <a:ln w="12700">
                  <a:noFill/>
                  <a:prstDash val="solid"/>
                </a:ln>
                <a:latin typeface="Impact" pitchFamily="34" charset="0"/>
              </a:rPr>
              <a:t>Заключение о готовности фасада под окраску составляют представители заказчика и исполнителя работ.</a:t>
            </a:r>
          </a:p>
          <a:p>
            <a:pPr marL="0" indent="355600" algn="just">
              <a:spcBef>
                <a:spcPts val="0"/>
              </a:spcBef>
              <a:buNone/>
              <a:defRPr/>
            </a:pPr>
            <a:r>
              <a:rPr lang="ru-RU" sz="2000" dirty="0" smtClean="0">
                <a:ln w="12700">
                  <a:noFill/>
                  <a:prstDash val="solid"/>
                </a:ln>
                <a:latin typeface="Impact" pitchFamily="34" charset="0"/>
              </a:rPr>
              <a:t>Отделку фасадов домов из ячеистого бетона силикатными красками осуществляют в следующем порядке:</a:t>
            </a:r>
          </a:p>
          <a:p>
            <a:pPr marL="0" indent="355600" algn="just">
              <a:spcBef>
                <a:spcPts val="0"/>
              </a:spcBef>
              <a:defRPr/>
            </a:pPr>
            <a:r>
              <a:rPr lang="ru-RU" sz="2000" dirty="0" smtClean="0">
                <a:ln w="12700">
                  <a:noFill/>
                  <a:prstDash val="solid"/>
                </a:ln>
                <a:latin typeface="Impact" pitchFamily="34" charset="0"/>
              </a:rPr>
              <a:t>за сутки до окраски фасад грунтуют раствором жидкого калийного стекла плотностью 1,15 г/см3;</a:t>
            </a:r>
          </a:p>
          <a:p>
            <a:pPr marL="0" indent="355600" algn="just">
              <a:spcBef>
                <a:spcPts val="0"/>
              </a:spcBef>
              <a:defRPr/>
            </a:pPr>
            <a:r>
              <a:rPr lang="ru-RU" sz="2000" dirty="0" smtClean="0">
                <a:ln w="12700">
                  <a:noFill/>
                  <a:prstDash val="solid"/>
                </a:ln>
                <a:latin typeface="Impact" pitchFamily="34" charset="0"/>
              </a:rPr>
              <a:t>окраску выполняют два раза краскораспылителем, валиком или кистями: первая окраска — через сутки после грунтовки, вторая — через сутки после первой окраски.</a:t>
            </a:r>
          </a:p>
          <a:p>
            <a:pPr marL="0" indent="355600" algn="just">
              <a:spcBef>
                <a:spcPts val="0"/>
              </a:spcBef>
              <a:buNone/>
              <a:defRPr/>
            </a:pPr>
            <a:endParaRPr lang="ru-RU" sz="2000" dirty="0" smtClean="0">
              <a:ln w="12700">
                <a:noFill/>
                <a:prstDash val="solid"/>
              </a:ln>
              <a:latin typeface="Impact" pitchFamily="34" charset="0"/>
            </a:endParaRPr>
          </a:p>
        </p:txBody>
      </p:sp>
      <p:pic>
        <p:nvPicPr>
          <p:cNvPr id="38914" name="Picture 2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 t="6061" b="6061"/>
          <a:stretch>
            <a:fillRect/>
          </a:stretch>
        </p:blipFill>
        <p:spPr bwMode="auto">
          <a:xfrm>
            <a:off x="1752600" y="4419600"/>
            <a:ext cx="3352800" cy="2209800"/>
          </a:xfrm>
          <a:prstGeom prst="rect">
            <a:avLst/>
          </a:prstGeom>
          <a:noFill/>
        </p:spPr>
      </p:pic>
      <p:pic>
        <p:nvPicPr>
          <p:cNvPr id="38918" name="Picture 6" descr="Похожее изображение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0" y="4400550"/>
            <a:ext cx="2971800" cy="2228850"/>
          </a:xfrm>
          <a:prstGeom prst="rect">
            <a:avLst/>
          </a:prstGeom>
          <a:noFill/>
        </p:spPr>
      </p:pic>
    </p:spTree>
  </p:cSld>
  <p:clrMapOvr>
    <a:masterClrMapping/>
  </p:clrMapOvr>
  <p:transition advTm="3000"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4"/>
          <p:cNvSpPr>
            <a:spLocks noGrp="1"/>
          </p:cNvSpPr>
          <p:nvPr>
            <p:ph type="title"/>
          </p:nvPr>
        </p:nvSpPr>
        <p:spPr>
          <a:xfrm>
            <a:off x="990600" y="152400"/>
            <a:ext cx="7772400" cy="1143000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538163" algn="l" eaLnBrk="1" hangingPunct="1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Impact" pitchFamily="34" charset="0"/>
                <a:cs typeface="Times New Roman" pitchFamily="18" charset="0"/>
              </a:rPr>
              <a:t>Ремонт фасадов крупнопанельных зданий</a:t>
            </a:r>
            <a:endParaRPr lang="ru-RU" altLang="ru-RU" sz="40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Impact" pitchFamily="34" charset="0"/>
            </a:endParaRPr>
          </a:p>
        </p:txBody>
      </p:sp>
      <p:sp>
        <p:nvSpPr>
          <p:cNvPr id="5123" name="Content Placeholder 5"/>
          <p:cNvSpPr>
            <a:spLocks noGrp="1"/>
          </p:cNvSpPr>
          <p:nvPr>
            <p:ph idx="1"/>
          </p:nvPr>
        </p:nvSpPr>
        <p:spPr>
          <a:xfrm>
            <a:off x="1295400" y="1371600"/>
            <a:ext cx="7696200" cy="4681538"/>
          </a:xfrm>
        </p:spPr>
        <p:txBody>
          <a:bodyPr/>
          <a:lstStyle/>
          <a:p>
            <a:pPr marL="0" indent="355600" algn="just">
              <a:spcBef>
                <a:spcPts val="0"/>
              </a:spcBef>
              <a:buNone/>
              <a:defRPr/>
            </a:pPr>
            <a:r>
              <a:rPr lang="ru-RU" sz="1900" dirty="0" smtClean="0">
                <a:ln w="12700">
                  <a:noFill/>
                  <a:prstDash val="solid"/>
                </a:ln>
                <a:latin typeface="Impact" pitchFamily="34" charset="0"/>
              </a:rPr>
              <a:t>При восстановлении отделки фасадов домов, облицованных тонкими керамическими плитками, применяют ковры из плиток, наклеенных на бумагу. Работы выполняют в следующем порядке: </a:t>
            </a:r>
          </a:p>
          <a:p>
            <a:pPr marL="0" indent="355600" algn="just">
              <a:spcBef>
                <a:spcPts val="0"/>
              </a:spcBef>
              <a:defRPr/>
            </a:pPr>
            <a:r>
              <a:rPr lang="ru-RU" sz="1900" dirty="0" smtClean="0">
                <a:ln w="12700">
                  <a:noFill/>
                  <a:prstDash val="solid"/>
                </a:ln>
                <a:latin typeface="Impact" pitchFamily="34" charset="0"/>
              </a:rPr>
              <a:t>поверхность панелей очищают от грязи и старого раствора скребками и металлическими щетками; </a:t>
            </a:r>
          </a:p>
          <a:p>
            <a:pPr marL="0" indent="355600" algn="just">
              <a:spcBef>
                <a:spcPts val="0"/>
              </a:spcBef>
              <a:defRPr/>
            </a:pPr>
            <a:r>
              <a:rPr lang="ru-RU" sz="1900" dirty="0" smtClean="0">
                <a:ln w="12700">
                  <a:noFill/>
                  <a:prstDash val="solid"/>
                </a:ln>
                <a:latin typeface="Impact" pitchFamily="34" charset="0"/>
              </a:rPr>
              <a:t>для усиления сцепления раствора с ячеистым бетоном на поверхности панелей делают насечки глубиной или бороздки; </a:t>
            </a:r>
          </a:p>
          <a:p>
            <a:pPr marL="0" indent="355600" algn="just">
              <a:spcBef>
                <a:spcPts val="0"/>
              </a:spcBef>
              <a:defRPr/>
            </a:pPr>
            <a:r>
              <a:rPr lang="ru-RU" sz="1900" dirty="0" smtClean="0">
                <a:ln w="12700">
                  <a:noFill/>
                  <a:prstDash val="solid"/>
                </a:ln>
                <a:latin typeface="Impact" pitchFamily="34" charset="0"/>
              </a:rPr>
              <a:t>поверхность, на которую будет наноситься раствор, обдувают сжатым воздухом и обильно увлажняют, так как ячеистый бетон активно поглощает воду; </a:t>
            </a:r>
          </a:p>
          <a:p>
            <a:pPr marL="0" indent="355600" algn="just">
              <a:spcBef>
                <a:spcPts val="0"/>
              </a:spcBef>
              <a:defRPr/>
            </a:pPr>
            <a:r>
              <a:rPr lang="ru-RU" sz="1900" dirty="0" smtClean="0">
                <a:ln w="12700">
                  <a:noFill/>
                  <a:prstDash val="solid"/>
                </a:ln>
                <a:latin typeface="Impact" pitchFamily="34" charset="0"/>
              </a:rPr>
              <a:t>наносят раствор ; </a:t>
            </a:r>
          </a:p>
          <a:p>
            <a:pPr marL="0" indent="355600" algn="just">
              <a:spcBef>
                <a:spcPts val="0"/>
              </a:spcBef>
              <a:defRPr/>
            </a:pPr>
            <a:r>
              <a:rPr lang="ru-RU" sz="1900" dirty="0" smtClean="0">
                <a:ln w="12700">
                  <a:noFill/>
                  <a:prstDash val="solid"/>
                </a:ln>
                <a:latin typeface="Impact" pitchFamily="34" charset="0"/>
              </a:rPr>
              <a:t>бумажные ковры с керамической плиткой опускают в воду, затем укладывают на раствор, нанесенный на фасад. Плитки должны </a:t>
            </a:r>
            <a:r>
              <a:rPr lang="ru-RU" sz="1900" dirty="0" err="1" smtClean="0">
                <a:ln w="12700">
                  <a:noFill/>
                  <a:prstDash val="solid"/>
                </a:ln>
                <a:latin typeface="Impact" pitchFamily="34" charset="0"/>
              </a:rPr>
              <a:t>втапливаться</a:t>
            </a:r>
            <a:r>
              <a:rPr lang="ru-RU" sz="1900" dirty="0" smtClean="0">
                <a:ln w="12700">
                  <a:noFill/>
                  <a:prstDash val="solid"/>
                </a:ln>
                <a:latin typeface="Impact" pitchFamily="34" charset="0"/>
              </a:rPr>
              <a:t> в слой раствора на всю их толщину;</a:t>
            </a:r>
          </a:p>
          <a:p>
            <a:pPr marL="0" indent="355600" algn="just">
              <a:spcBef>
                <a:spcPts val="0"/>
              </a:spcBef>
              <a:defRPr/>
            </a:pPr>
            <a:r>
              <a:rPr lang="ru-RU" sz="1900" dirty="0" smtClean="0">
                <a:ln w="12700">
                  <a:noFill/>
                  <a:prstDash val="solid"/>
                </a:ln>
                <a:latin typeface="Impact" pitchFamily="34" charset="0"/>
              </a:rPr>
              <a:t>через 2÷3 суток после укладки ковры смачивают водой и удаляют бумагу, а швы между коврами и плитками заполняют раствором; </a:t>
            </a:r>
          </a:p>
          <a:p>
            <a:pPr marL="0" indent="355600" algn="just">
              <a:spcBef>
                <a:spcPts val="0"/>
              </a:spcBef>
              <a:defRPr/>
            </a:pPr>
            <a:r>
              <a:rPr lang="ru-RU" sz="1900" dirty="0" smtClean="0">
                <a:ln w="12700">
                  <a:noFill/>
                  <a:prstDash val="solid"/>
                </a:ln>
                <a:latin typeface="Impact" pitchFamily="34" charset="0"/>
              </a:rPr>
              <a:t>по окончании отделочных работ поверхность фасада моют водой.</a:t>
            </a:r>
          </a:p>
          <a:p>
            <a:pPr marL="0" indent="355600" algn="just">
              <a:spcBef>
                <a:spcPts val="0"/>
              </a:spcBef>
              <a:defRPr/>
            </a:pPr>
            <a:endParaRPr lang="ru-RU" sz="2000" dirty="0" smtClean="0">
              <a:ln w="12700">
                <a:noFill/>
                <a:prstDash val="solid"/>
              </a:ln>
              <a:latin typeface="Impact" pitchFamily="34" charset="0"/>
            </a:endParaRPr>
          </a:p>
          <a:p>
            <a:pPr marL="0" indent="355600" algn="just">
              <a:spcBef>
                <a:spcPts val="0"/>
              </a:spcBef>
              <a:buNone/>
              <a:defRPr/>
            </a:pPr>
            <a:endParaRPr lang="ru-RU" sz="2000" dirty="0" smtClean="0">
              <a:ln w="12700">
                <a:noFill/>
                <a:prstDash val="solid"/>
              </a:ln>
              <a:latin typeface="Impact" pitchFamily="34" charset="0"/>
            </a:endParaRPr>
          </a:p>
        </p:txBody>
      </p:sp>
    </p:spTree>
  </p:cSld>
  <p:clrMapOvr>
    <a:masterClrMapping/>
  </p:clrMapOvr>
  <p:transition advTm="3000"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4"/>
          <p:cNvSpPr>
            <a:spLocks noGrp="1"/>
          </p:cNvSpPr>
          <p:nvPr>
            <p:ph type="title"/>
          </p:nvPr>
        </p:nvSpPr>
        <p:spPr>
          <a:xfrm>
            <a:off x="990600" y="304800"/>
            <a:ext cx="7772400" cy="1143000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538163" algn="l" eaLnBrk="1" hangingPunct="1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Impact" pitchFamily="34" charset="0"/>
                <a:cs typeface="Times New Roman" pitchFamily="18" charset="0"/>
              </a:rPr>
              <a:t>Ремонт вентилируемых фасадов</a:t>
            </a:r>
            <a:endParaRPr lang="ru-RU" altLang="ru-RU" sz="40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Impact" pitchFamily="34" charset="0"/>
            </a:endParaRPr>
          </a:p>
        </p:txBody>
      </p:sp>
      <p:sp>
        <p:nvSpPr>
          <p:cNvPr id="5123" name="Content Placeholder 5"/>
          <p:cNvSpPr>
            <a:spLocks noGrp="1"/>
          </p:cNvSpPr>
          <p:nvPr>
            <p:ph idx="1"/>
          </p:nvPr>
        </p:nvSpPr>
        <p:spPr>
          <a:xfrm>
            <a:off x="1371600" y="1600200"/>
            <a:ext cx="7620000" cy="4681538"/>
          </a:xfrm>
        </p:spPr>
        <p:txBody>
          <a:bodyPr/>
          <a:lstStyle/>
          <a:p>
            <a:pPr marL="0" indent="355600" algn="just">
              <a:spcBef>
                <a:spcPts val="0"/>
              </a:spcBef>
              <a:spcAft>
                <a:spcPts val="600"/>
              </a:spcAft>
              <a:buNone/>
              <a:defRPr/>
            </a:pPr>
            <a:r>
              <a:rPr lang="ru-RU" sz="2000" dirty="0" smtClean="0">
                <a:ln w="12700">
                  <a:noFill/>
                  <a:prstDash val="solid"/>
                </a:ln>
                <a:latin typeface="Impact" pitchFamily="34" charset="0"/>
              </a:rPr>
              <a:t>Ремонт вентилируемых фасадов выполняется с использованием лесов, специальных подъемников, в некоторых случаях – при помощи альпинистского снаряжения. Включает в себя проведение следующих работ:</a:t>
            </a:r>
          </a:p>
          <a:p>
            <a:pPr marL="0" indent="355600" algn="just">
              <a:spcBef>
                <a:spcPts val="0"/>
              </a:spcBef>
              <a:spcAft>
                <a:spcPts val="600"/>
              </a:spcAft>
              <a:defRPr/>
            </a:pPr>
            <a:r>
              <a:rPr lang="ru-RU" sz="2000" dirty="0" smtClean="0">
                <a:ln w="12700">
                  <a:noFill/>
                  <a:prstDash val="solid"/>
                </a:ln>
                <a:latin typeface="Impact" pitchFamily="34" charset="0"/>
              </a:rPr>
              <a:t>устранение протечек и загрязнений, возникших из-за нарушения изоляции или вследствие низкокачественного монтажа стыков составных элементов конструкции;</a:t>
            </a:r>
          </a:p>
          <a:p>
            <a:pPr marL="0" indent="355600" algn="just">
              <a:spcBef>
                <a:spcPts val="0"/>
              </a:spcBef>
              <a:spcAft>
                <a:spcPts val="600"/>
              </a:spcAft>
              <a:defRPr/>
            </a:pPr>
            <a:r>
              <a:rPr lang="ru-RU" sz="2000" dirty="0" smtClean="0">
                <a:ln w="12700">
                  <a:noFill/>
                  <a:prstDash val="solid"/>
                </a:ln>
                <a:latin typeface="Impact" pitchFamily="34" charset="0"/>
              </a:rPr>
              <a:t>укрепление оторвавшихся панелей или панелей с ослабленными креплениями;</a:t>
            </a:r>
          </a:p>
          <a:p>
            <a:pPr marL="0" indent="355600" algn="just">
              <a:spcBef>
                <a:spcPts val="0"/>
              </a:spcBef>
              <a:spcAft>
                <a:spcPts val="600"/>
              </a:spcAft>
              <a:defRPr/>
            </a:pPr>
            <a:r>
              <a:rPr lang="ru-RU" sz="2000" dirty="0" smtClean="0">
                <a:ln w="12700">
                  <a:noFill/>
                  <a:prstDash val="solid"/>
                </a:ln>
                <a:latin typeface="Impact" pitchFamily="34" charset="0"/>
              </a:rPr>
              <a:t>замена поверхностей, получивших повреждения из-за механических и температурных воздействий;</a:t>
            </a:r>
          </a:p>
          <a:p>
            <a:pPr marL="0" indent="355600" algn="just">
              <a:spcBef>
                <a:spcPts val="0"/>
              </a:spcBef>
              <a:spcAft>
                <a:spcPts val="600"/>
              </a:spcAft>
              <a:defRPr/>
            </a:pPr>
            <a:r>
              <a:rPr lang="ru-RU" sz="2000" dirty="0" smtClean="0">
                <a:ln w="12700">
                  <a:noFill/>
                  <a:prstDash val="solid"/>
                </a:ln>
                <a:latin typeface="Impact" pitchFamily="34" charset="0"/>
              </a:rPr>
              <a:t>укрепление  направляющих;</a:t>
            </a:r>
          </a:p>
          <a:p>
            <a:pPr marL="0" indent="355600" algn="just">
              <a:spcBef>
                <a:spcPts val="0"/>
              </a:spcBef>
              <a:spcAft>
                <a:spcPts val="600"/>
              </a:spcAft>
              <a:defRPr/>
            </a:pPr>
            <a:r>
              <a:rPr lang="ru-RU" sz="2000" dirty="0" smtClean="0">
                <a:ln w="12700">
                  <a:noFill/>
                  <a:prstDash val="solid"/>
                </a:ln>
                <a:latin typeface="Impact" pitchFamily="34" charset="0"/>
              </a:rPr>
              <a:t>покраска.</a:t>
            </a:r>
          </a:p>
          <a:p>
            <a:pPr marL="0" indent="355600" algn="just">
              <a:spcBef>
                <a:spcPts val="0"/>
              </a:spcBef>
              <a:buNone/>
              <a:defRPr/>
            </a:pPr>
            <a:endParaRPr lang="ru-RU" sz="2000" dirty="0" smtClean="0">
              <a:ln w="12700">
                <a:noFill/>
                <a:prstDash val="solid"/>
              </a:ln>
              <a:latin typeface="Impact" pitchFamily="34" charset="0"/>
            </a:endParaRPr>
          </a:p>
          <a:p>
            <a:pPr marL="0" indent="355600" algn="just">
              <a:spcBef>
                <a:spcPts val="0"/>
              </a:spcBef>
              <a:buNone/>
              <a:defRPr/>
            </a:pPr>
            <a:endParaRPr lang="ru-RU" sz="2000" dirty="0" smtClean="0">
              <a:ln w="12700">
                <a:noFill/>
                <a:prstDash val="solid"/>
              </a:ln>
              <a:latin typeface="Impact" pitchFamily="34" charset="0"/>
            </a:endParaRPr>
          </a:p>
        </p:txBody>
      </p:sp>
    </p:spTree>
  </p:cSld>
  <p:clrMapOvr>
    <a:masterClrMapping/>
  </p:clrMapOvr>
  <p:transition advTm="3000"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4"/>
          <p:cNvSpPr>
            <a:spLocks noGrp="1"/>
          </p:cNvSpPr>
          <p:nvPr>
            <p:ph type="title"/>
          </p:nvPr>
        </p:nvSpPr>
        <p:spPr>
          <a:xfrm>
            <a:off x="990600" y="304800"/>
            <a:ext cx="7772400" cy="1143000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538163" algn="l" eaLnBrk="1" hangingPunct="1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Impact" pitchFamily="34" charset="0"/>
                <a:cs typeface="Times New Roman" pitchFamily="18" charset="0"/>
              </a:rPr>
              <a:t>Ремонт вентилируемых фасадов</a:t>
            </a:r>
            <a:endParaRPr lang="ru-RU" altLang="ru-RU" sz="40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Impact" pitchFamily="34" charset="0"/>
            </a:endParaRPr>
          </a:p>
        </p:txBody>
      </p:sp>
      <p:sp>
        <p:nvSpPr>
          <p:cNvPr id="5123" name="Content Placeholder 5"/>
          <p:cNvSpPr>
            <a:spLocks noGrp="1"/>
          </p:cNvSpPr>
          <p:nvPr>
            <p:ph idx="1"/>
          </p:nvPr>
        </p:nvSpPr>
        <p:spPr>
          <a:xfrm>
            <a:off x="1371600" y="1752600"/>
            <a:ext cx="7620000" cy="4681538"/>
          </a:xfrm>
        </p:spPr>
        <p:txBody>
          <a:bodyPr/>
          <a:lstStyle/>
          <a:p>
            <a:pPr marL="0" indent="355600" algn="just">
              <a:spcBef>
                <a:spcPts val="0"/>
              </a:spcBef>
              <a:spcAft>
                <a:spcPts val="600"/>
              </a:spcAft>
              <a:buNone/>
              <a:defRPr/>
            </a:pPr>
            <a:r>
              <a:rPr lang="ru-RU" sz="2000" dirty="0" smtClean="0">
                <a:ln w="12700">
                  <a:noFill/>
                  <a:prstDash val="solid"/>
                </a:ln>
                <a:latin typeface="Impact" pitchFamily="34" charset="0"/>
              </a:rPr>
              <a:t>Ремонтные работы состоят из нескольких этапов:</a:t>
            </a:r>
          </a:p>
          <a:p>
            <a:pPr marL="0" indent="355600" algn="just">
              <a:spcBef>
                <a:spcPts val="0"/>
              </a:spcBef>
              <a:spcAft>
                <a:spcPts val="600"/>
              </a:spcAft>
              <a:buAutoNum type="arabicPeriod"/>
              <a:defRPr/>
            </a:pPr>
            <a:r>
              <a:rPr lang="ru-RU" sz="2000" dirty="0" smtClean="0">
                <a:ln w="12700">
                  <a:noFill/>
                  <a:prstDash val="solid"/>
                </a:ln>
                <a:latin typeface="Impact" pitchFamily="34" charset="0"/>
              </a:rPr>
              <a:t>Оценка состояния фасада. В ходе данного этапа специалисты проводят осмотр фасадной системы, выявляют все дефекты и принимают решение о проведении частичного или полного ремонта.</a:t>
            </a:r>
          </a:p>
          <a:p>
            <a:pPr marL="0" indent="355600" algn="just">
              <a:spcBef>
                <a:spcPts val="0"/>
              </a:spcBef>
              <a:spcAft>
                <a:spcPts val="600"/>
              </a:spcAft>
              <a:buFontTx/>
              <a:buAutoNum type="arabicPeriod"/>
              <a:defRPr/>
            </a:pPr>
            <a:endParaRPr lang="ru-RU" sz="2000" dirty="0" smtClean="0">
              <a:ln w="12700">
                <a:noFill/>
                <a:prstDash val="solid"/>
              </a:ln>
              <a:latin typeface="Impact" pitchFamily="34" charset="0"/>
            </a:endParaRPr>
          </a:p>
          <a:p>
            <a:pPr marL="0" indent="355600" algn="just">
              <a:spcBef>
                <a:spcPts val="0"/>
              </a:spcBef>
              <a:buNone/>
              <a:defRPr/>
            </a:pPr>
            <a:endParaRPr lang="ru-RU" sz="2000" dirty="0" smtClean="0">
              <a:ln w="12700">
                <a:noFill/>
                <a:prstDash val="solid"/>
              </a:ln>
              <a:latin typeface="Impact" pitchFamily="34" charset="0"/>
            </a:endParaRPr>
          </a:p>
        </p:txBody>
      </p:sp>
      <p:pic>
        <p:nvPicPr>
          <p:cNvPr id="6146" name="Picture 2" descr="http://www.mosexp.ru/images/gallery/3x5x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9386" y="3581401"/>
            <a:ext cx="3667630" cy="2438400"/>
          </a:xfrm>
          <a:prstGeom prst="rect">
            <a:avLst/>
          </a:prstGeom>
          <a:noFill/>
        </p:spPr>
      </p:pic>
      <p:pic>
        <p:nvPicPr>
          <p:cNvPr id="6148" name="Picture 4" descr="http://www.mosexp.ru/images/gallery/3x8x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81600" y="3581400"/>
            <a:ext cx="3657600" cy="2431732"/>
          </a:xfrm>
          <a:prstGeom prst="rect">
            <a:avLst/>
          </a:prstGeom>
          <a:noFill/>
        </p:spPr>
      </p:pic>
    </p:spTree>
  </p:cSld>
  <p:clrMapOvr>
    <a:masterClrMapping/>
  </p:clrMapOvr>
  <p:transition advTm="3000"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4"/>
          <p:cNvSpPr>
            <a:spLocks noGrp="1"/>
          </p:cNvSpPr>
          <p:nvPr>
            <p:ph type="title"/>
          </p:nvPr>
        </p:nvSpPr>
        <p:spPr>
          <a:xfrm>
            <a:off x="990600" y="304800"/>
            <a:ext cx="7772400" cy="1143000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538163" algn="l" eaLnBrk="1" hangingPunct="1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Impact" pitchFamily="34" charset="0"/>
                <a:cs typeface="Times New Roman" pitchFamily="18" charset="0"/>
              </a:rPr>
              <a:t>Ремонт вентилируемых фасадов</a:t>
            </a:r>
            <a:endParaRPr lang="ru-RU" altLang="ru-RU" sz="40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Impact" pitchFamily="34" charset="0"/>
            </a:endParaRPr>
          </a:p>
        </p:txBody>
      </p:sp>
      <p:sp>
        <p:nvSpPr>
          <p:cNvPr id="5123" name="Content Placeholder 5"/>
          <p:cNvSpPr>
            <a:spLocks noGrp="1"/>
          </p:cNvSpPr>
          <p:nvPr>
            <p:ph idx="1"/>
          </p:nvPr>
        </p:nvSpPr>
        <p:spPr>
          <a:xfrm>
            <a:off x="1219200" y="1600200"/>
            <a:ext cx="4191000" cy="4953000"/>
          </a:xfrm>
        </p:spPr>
        <p:txBody>
          <a:bodyPr/>
          <a:lstStyle/>
          <a:p>
            <a:pPr marL="92075" indent="355600" algn="just">
              <a:spcBef>
                <a:spcPts val="0"/>
              </a:spcBef>
              <a:spcAft>
                <a:spcPts val="600"/>
              </a:spcAft>
              <a:buFont typeface="+mj-lt"/>
              <a:buAutoNum type="arabicPeriod" startAt="2"/>
              <a:defRPr/>
            </a:pPr>
            <a:r>
              <a:rPr lang="ru-RU" sz="2000" dirty="0" smtClean="0">
                <a:ln w="12700">
                  <a:noFill/>
                  <a:prstDash val="solid"/>
                </a:ln>
                <a:latin typeface="Impact" pitchFamily="34" charset="0"/>
              </a:rPr>
              <a:t>Подготовка поверхности к проведению ремонта. На этом этапе производится удаление поврежденных деталей </a:t>
            </a:r>
            <a:r>
              <a:rPr lang="ru-RU" sz="2000" dirty="0" err="1" smtClean="0">
                <a:ln w="12700">
                  <a:noFill/>
                  <a:prstDash val="solid"/>
                </a:ln>
                <a:latin typeface="Impact" pitchFamily="34" charset="0"/>
              </a:rPr>
              <a:t>конструк-ции</a:t>
            </a:r>
            <a:r>
              <a:rPr lang="ru-RU" sz="2000" dirty="0" smtClean="0">
                <a:ln w="12700">
                  <a:noFill/>
                  <a:prstDash val="solid"/>
                </a:ln>
                <a:latin typeface="Impact" pitchFamily="34" charset="0"/>
              </a:rPr>
              <a:t>, укрепление пригодных для дальнейшего использования элементов, очистка фасада от различных загрязнений, заделывание трещин.</a:t>
            </a:r>
          </a:p>
          <a:p>
            <a:pPr marL="92075" indent="355600" algn="just">
              <a:spcBef>
                <a:spcPts val="0"/>
              </a:spcBef>
              <a:spcAft>
                <a:spcPts val="600"/>
              </a:spcAft>
              <a:buFontTx/>
              <a:buAutoNum type="arabicPeriod" startAt="2"/>
              <a:defRPr/>
            </a:pPr>
            <a:r>
              <a:rPr lang="ru-RU" sz="2000" dirty="0" smtClean="0">
                <a:ln w="12700">
                  <a:noFill/>
                  <a:prstDash val="solid"/>
                </a:ln>
                <a:latin typeface="Impact" pitchFamily="34" charset="0"/>
              </a:rPr>
              <a:t>Восстановление или монтаж утеплителя. На данном этапе производится подбор утеплителя; монтаж деталей крепежа, укладка утеплителя и пароизоляционной пленки.</a:t>
            </a:r>
          </a:p>
          <a:p>
            <a:pPr marL="0" indent="355600" algn="just">
              <a:spcBef>
                <a:spcPts val="0"/>
              </a:spcBef>
              <a:spcAft>
                <a:spcPts val="600"/>
              </a:spcAft>
              <a:buFontTx/>
              <a:buAutoNum type="arabicPeriod" startAt="2"/>
              <a:defRPr/>
            </a:pPr>
            <a:endParaRPr lang="ru-RU" sz="2000" dirty="0" smtClean="0">
              <a:ln w="12700">
                <a:noFill/>
                <a:prstDash val="solid"/>
              </a:ln>
              <a:latin typeface="Impact" pitchFamily="34" charset="0"/>
            </a:endParaRPr>
          </a:p>
          <a:p>
            <a:pPr marL="0" indent="355600" algn="just">
              <a:spcBef>
                <a:spcPts val="0"/>
              </a:spcBef>
              <a:buNone/>
              <a:defRPr/>
            </a:pPr>
            <a:endParaRPr lang="ru-RU" sz="2000" dirty="0" smtClean="0">
              <a:ln w="12700">
                <a:noFill/>
                <a:prstDash val="solid"/>
              </a:ln>
              <a:latin typeface="Impact" pitchFamily="34" charset="0"/>
            </a:endParaRPr>
          </a:p>
        </p:txBody>
      </p:sp>
      <p:pic>
        <p:nvPicPr>
          <p:cNvPr id="4098" name="Picture 2" descr="https://ua.all.biz/img/ua/catalog/2264884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10200" y="1523999"/>
            <a:ext cx="3733800" cy="4658512"/>
          </a:xfrm>
          <a:prstGeom prst="rect">
            <a:avLst/>
          </a:prstGeom>
          <a:noFill/>
        </p:spPr>
      </p:pic>
    </p:spTree>
  </p:cSld>
  <p:clrMapOvr>
    <a:masterClrMapping/>
  </p:clrMapOvr>
  <p:transition advTm="3000"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4"/>
          <p:cNvSpPr>
            <a:spLocks noGrp="1"/>
          </p:cNvSpPr>
          <p:nvPr>
            <p:ph type="title"/>
          </p:nvPr>
        </p:nvSpPr>
        <p:spPr>
          <a:xfrm>
            <a:off x="990600" y="304800"/>
            <a:ext cx="7772400" cy="1143000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538163" algn="l" eaLnBrk="1" hangingPunct="1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Impact" pitchFamily="34" charset="0"/>
                <a:cs typeface="Times New Roman" pitchFamily="18" charset="0"/>
              </a:rPr>
              <a:t>Ремонт вентилируемых фасадов</a:t>
            </a:r>
            <a:endParaRPr lang="ru-RU" altLang="ru-RU" sz="40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Impact" pitchFamily="34" charset="0"/>
            </a:endParaRPr>
          </a:p>
        </p:txBody>
      </p:sp>
      <p:sp>
        <p:nvSpPr>
          <p:cNvPr id="5123" name="Content Placeholder 5"/>
          <p:cNvSpPr>
            <a:spLocks noGrp="1"/>
          </p:cNvSpPr>
          <p:nvPr>
            <p:ph idx="1"/>
          </p:nvPr>
        </p:nvSpPr>
        <p:spPr>
          <a:xfrm>
            <a:off x="1371600" y="1600200"/>
            <a:ext cx="7620000" cy="2286000"/>
          </a:xfrm>
        </p:spPr>
        <p:txBody>
          <a:bodyPr/>
          <a:lstStyle/>
          <a:p>
            <a:pPr marL="0" indent="355600" algn="just">
              <a:spcBef>
                <a:spcPts val="0"/>
              </a:spcBef>
              <a:spcAft>
                <a:spcPts val="600"/>
              </a:spcAft>
              <a:buFont typeface="+mj-lt"/>
              <a:buAutoNum type="arabicPeriod" startAt="4"/>
              <a:defRPr/>
            </a:pPr>
            <a:r>
              <a:rPr lang="ru-RU" sz="2000" dirty="0" smtClean="0">
                <a:ln w="12700">
                  <a:noFill/>
                  <a:prstDash val="solid"/>
                </a:ln>
                <a:latin typeface="Impact" pitchFamily="34" charset="0"/>
              </a:rPr>
              <a:t>Восстановление поверхности. В ходе данного этапа устанавливаются водосточные трубы, оконные отливы, парапеты, вентиляционные короба, карнизы, внешние панели.</a:t>
            </a:r>
          </a:p>
          <a:p>
            <a:pPr marL="0" indent="355600" algn="just">
              <a:spcBef>
                <a:spcPts val="0"/>
              </a:spcBef>
              <a:spcAft>
                <a:spcPts val="600"/>
              </a:spcAft>
              <a:buFont typeface="+mj-lt"/>
              <a:buAutoNum type="arabicPeriod" startAt="4"/>
              <a:defRPr/>
            </a:pPr>
            <a:r>
              <a:rPr lang="ru-RU" sz="2000" dirty="0" smtClean="0">
                <a:ln w="12700">
                  <a:noFill/>
                  <a:prstDash val="solid"/>
                </a:ln>
                <a:latin typeface="Impact" pitchFamily="34" charset="0"/>
              </a:rPr>
              <a:t>Отделочные работы. На завершающем этапе выполняется грунтовка и покраска фасада, монтаж </a:t>
            </a:r>
            <a:r>
              <a:rPr lang="ru-RU" sz="2000" dirty="0" err="1" smtClean="0">
                <a:ln w="12700">
                  <a:noFill/>
                  <a:prstDash val="solid"/>
                </a:ln>
                <a:latin typeface="Impact" pitchFamily="34" charset="0"/>
              </a:rPr>
              <a:t>сайдинга</a:t>
            </a:r>
            <a:r>
              <a:rPr lang="ru-RU" sz="2000" dirty="0" smtClean="0">
                <a:ln w="12700">
                  <a:noFill/>
                  <a:prstDash val="solid"/>
                </a:ln>
                <a:latin typeface="Impact" pitchFamily="34" charset="0"/>
              </a:rPr>
              <a:t>, плитки или мрамора, проводится </a:t>
            </a:r>
            <a:r>
              <a:rPr lang="ru-RU" sz="2000" dirty="0" err="1" smtClean="0">
                <a:ln w="12700">
                  <a:noFill/>
                  <a:prstDash val="solid"/>
                </a:ln>
                <a:latin typeface="Impact" pitchFamily="34" charset="0"/>
              </a:rPr>
              <a:t>гидрофобизация</a:t>
            </a:r>
            <a:r>
              <a:rPr lang="ru-RU" sz="2000" dirty="0" smtClean="0">
                <a:ln w="12700">
                  <a:noFill/>
                  <a:prstDash val="solid"/>
                </a:ln>
                <a:latin typeface="Impact" pitchFamily="34" charset="0"/>
              </a:rPr>
              <a:t> и обработка фасада кислотными очистителями.</a:t>
            </a:r>
          </a:p>
          <a:p>
            <a:pPr marL="0" indent="355600" algn="just">
              <a:spcBef>
                <a:spcPts val="0"/>
              </a:spcBef>
              <a:spcAft>
                <a:spcPts val="600"/>
              </a:spcAft>
              <a:buFontTx/>
              <a:buAutoNum type="arabicPeriod" startAt="4"/>
              <a:defRPr/>
            </a:pPr>
            <a:endParaRPr lang="ru-RU" sz="2000" dirty="0" smtClean="0">
              <a:ln w="12700">
                <a:noFill/>
                <a:prstDash val="solid"/>
              </a:ln>
              <a:latin typeface="Impact" pitchFamily="34" charset="0"/>
            </a:endParaRPr>
          </a:p>
          <a:p>
            <a:pPr marL="0" indent="355600" algn="just">
              <a:spcBef>
                <a:spcPts val="0"/>
              </a:spcBef>
              <a:buNone/>
              <a:defRPr/>
            </a:pPr>
            <a:endParaRPr lang="ru-RU" sz="2000" dirty="0" smtClean="0">
              <a:ln w="12700">
                <a:noFill/>
                <a:prstDash val="solid"/>
              </a:ln>
              <a:latin typeface="Impact" pitchFamily="34" charset="0"/>
            </a:endParaRPr>
          </a:p>
        </p:txBody>
      </p:sp>
      <p:pic>
        <p:nvPicPr>
          <p:cNvPr id="2050" name="Picture 2" descr="Ремонт вентилируемых фасадов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0" y="3886200"/>
            <a:ext cx="4038600" cy="2678938"/>
          </a:xfrm>
          <a:prstGeom prst="rect">
            <a:avLst/>
          </a:prstGeom>
          <a:noFill/>
        </p:spPr>
      </p:pic>
    </p:spTree>
  </p:cSld>
  <p:clrMapOvr>
    <a:masterClrMapping/>
  </p:clrMapOvr>
  <p:transition advTm="3000"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4"/>
          <p:cNvSpPr>
            <a:spLocks noGrp="1"/>
          </p:cNvSpPr>
          <p:nvPr>
            <p:ph type="title"/>
          </p:nvPr>
        </p:nvSpPr>
        <p:spPr>
          <a:xfrm>
            <a:off x="990600" y="152400"/>
            <a:ext cx="7772400" cy="1143000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538163" algn="l" eaLnBrk="1" hangingPunct="1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Impact" pitchFamily="34" charset="0"/>
                <a:cs typeface="Times New Roman" pitchFamily="18" charset="0"/>
              </a:rPr>
              <a:t>Механизмы и приспособления для ремонта фасадов</a:t>
            </a:r>
            <a:endParaRPr lang="ru-RU" altLang="ru-RU" sz="40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Impact" pitchFamily="34" charset="0"/>
            </a:endParaRPr>
          </a:p>
        </p:txBody>
      </p:sp>
      <p:sp>
        <p:nvSpPr>
          <p:cNvPr id="5123" name="Content Placeholder 5"/>
          <p:cNvSpPr>
            <a:spLocks noGrp="1"/>
          </p:cNvSpPr>
          <p:nvPr>
            <p:ph idx="1"/>
          </p:nvPr>
        </p:nvSpPr>
        <p:spPr>
          <a:xfrm>
            <a:off x="1295400" y="1371600"/>
            <a:ext cx="7696200" cy="4681538"/>
          </a:xfrm>
        </p:spPr>
        <p:txBody>
          <a:bodyPr/>
          <a:lstStyle/>
          <a:p>
            <a:pPr marL="0" indent="355600" algn="just">
              <a:spcBef>
                <a:spcPts val="0"/>
              </a:spcBef>
              <a:buNone/>
              <a:defRPr/>
            </a:pPr>
            <a:r>
              <a:rPr lang="ru-RU" sz="2000" dirty="0" smtClean="0">
                <a:ln w="12700">
                  <a:noFill/>
                  <a:prstDash val="solid"/>
                </a:ln>
                <a:latin typeface="Impact" pitchFamily="34" charset="0"/>
              </a:rPr>
              <a:t>При выполнении различных работ по ремонту фасадов находят применение: </a:t>
            </a:r>
          </a:p>
          <a:p>
            <a:pPr marL="0" indent="355600" algn="just">
              <a:spcBef>
                <a:spcPts val="0"/>
              </a:spcBef>
              <a:defRPr/>
            </a:pPr>
            <a:r>
              <a:rPr lang="ru-RU" sz="2000" dirty="0" smtClean="0">
                <a:ln w="12700">
                  <a:noFill/>
                  <a:prstDash val="solid"/>
                </a:ln>
                <a:latin typeface="Impact" pitchFamily="34" charset="0"/>
              </a:rPr>
              <a:t>моечные установки — для мытья фасадов; </a:t>
            </a:r>
          </a:p>
          <a:p>
            <a:pPr marL="0" indent="355600" algn="just">
              <a:spcBef>
                <a:spcPts val="0"/>
              </a:spcBef>
              <a:defRPr/>
            </a:pPr>
            <a:r>
              <a:rPr lang="ru-RU" sz="2000" dirty="0" smtClean="0">
                <a:ln w="12700">
                  <a:noFill/>
                  <a:prstDash val="solid"/>
                </a:ln>
                <a:latin typeface="Impact" pitchFamily="34" charset="0"/>
              </a:rPr>
              <a:t>пескоструйные аппараты и компрессоры — для пескоструйной очистки; </a:t>
            </a:r>
          </a:p>
          <a:p>
            <a:pPr marL="0" indent="355600" algn="just">
              <a:spcBef>
                <a:spcPts val="0"/>
              </a:spcBef>
              <a:defRPr/>
            </a:pPr>
            <a:r>
              <a:rPr lang="ru-RU" sz="2000" dirty="0" smtClean="0">
                <a:ln w="12700">
                  <a:noFill/>
                  <a:prstDash val="solid"/>
                </a:ln>
                <a:latin typeface="Impact" pitchFamily="34" charset="0"/>
              </a:rPr>
              <a:t>штукатурные агрегаты и </a:t>
            </a:r>
            <a:r>
              <a:rPr lang="ru-RU" sz="2000" dirty="0" err="1" smtClean="0">
                <a:ln w="12700">
                  <a:noFill/>
                  <a:prstDash val="solid"/>
                </a:ln>
                <a:latin typeface="Impact" pitchFamily="34" charset="0"/>
              </a:rPr>
              <a:t>бескомпрессорные</a:t>
            </a:r>
            <a:r>
              <a:rPr lang="ru-RU" sz="2000" dirty="0" smtClean="0">
                <a:ln w="12700">
                  <a:noFill/>
                  <a:prstDash val="solid"/>
                </a:ln>
                <a:latin typeface="Impact" pitchFamily="34" charset="0"/>
              </a:rPr>
              <a:t> форсунки — на штукатурных работах; </a:t>
            </a:r>
          </a:p>
          <a:p>
            <a:pPr marL="0" indent="355600" algn="just">
              <a:spcBef>
                <a:spcPts val="0"/>
              </a:spcBef>
              <a:defRPr/>
            </a:pPr>
            <a:r>
              <a:rPr lang="ru-RU" sz="2000" dirty="0" smtClean="0">
                <a:ln w="12700">
                  <a:noFill/>
                  <a:prstDash val="solid"/>
                </a:ln>
                <a:latin typeface="Impact" pitchFamily="34" charset="0"/>
              </a:rPr>
              <a:t>компрессоры, </a:t>
            </a:r>
            <a:r>
              <a:rPr lang="ru-RU" sz="2000" dirty="0" err="1" smtClean="0">
                <a:ln w="12700">
                  <a:noFill/>
                  <a:prstDash val="solid"/>
                </a:ln>
                <a:latin typeface="Impact" pitchFamily="34" charset="0"/>
              </a:rPr>
              <a:t>красконагнетательные</a:t>
            </a:r>
            <a:r>
              <a:rPr lang="ru-RU" sz="2000" dirty="0" smtClean="0">
                <a:ln w="12700">
                  <a:noFill/>
                  <a:prstDash val="solid"/>
                </a:ln>
                <a:latin typeface="Impact" pitchFamily="34" charset="0"/>
              </a:rPr>
              <a:t> бачки и пистолеты-краскораспылители — на окрасочных работах.</a:t>
            </a:r>
          </a:p>
          <a:p>
            <a:pPr marL="0" indent="355600" algn="just">
              <a:spcBef>
                <a:spcPts val="0"/>
              </a:spcBef>
              <a:buNone/>
              <a:defRPr/>
            </a:pPr>
            <a:r>
              <a:rPr lang="ru-RU" sz="2000" dirty="0" smtClean="0">
                <a:ln w="12700">
                  <a:noFill/>
                  <a:prstDash val="solid"/>
                </a:ln>
                <a:latin typeface="Impact" pitchFamily="34" charset="0"/>
              </a:rPr>
              <a:t>Для приготовления и транспортирования штукатурных растворов могут использоваться штукатурные станции, смонтированные на прицепе и состоящие из </a:t>
            </a:r>
            <a:r>
              <a:rPr lang="ru-RU" sz="2000" dirty="0" err="1" smtClean="0">
                <a:ln w="12700">
                  <a:noFill/>
                  <a:prstDash val="solid"/>
                </a:ln>
                <a:latin typeface="Impact" pitchFamily="34" charset="0"/>
              </a:rPr>
              <a:t>растворосмесителя</a:t>
            </a:r>
            <a:r>
              <a:rPr lang="ru-RU" sz="2000" dirty="0" smtClean="0">
                <a:ln w="12700">
                  <a:noFill/>
                  <a:prstDash val="solid"/>
                </a:ln>
                <a:latin typeface="Impact" pitchFamily="34" charset="0"/>
              </a:rPr>
              <a:t> со скиповым подъемником, протирочного барабана, </a:t>
            </a:r>
            <a:r>
              <a:rPr lang="ru-RU" sz="2000" dirty="0" err="1" smtClean="0">
                <a:ln w="12700">
                  <a:noFill/>
                  <a:prstDash val="solid"/>
                </a:ln>
                <a:latin typeface="Impact" pitchFamily="34" charset="0"/>
              </a:rPr>
              <a:t>растворонасоса</a:t>
            </a:r>
            <a:r>
              <a:rPr lang="ru-RU" sz="2000" dirty="0" smtClean="0">
                <a:ln w="12700">
                  <a:noFill/>
                  <a:prstDash val="solid"/>
                </a:ln>
                <a:latin typeface="Impact" pitchFamily="34" charset="0"/>
              </a:rPr>
              <a:t> и бака для замедлителя раствора.</a:t>
            </a:r>
          </a:p>
        </p:txBody>
      </p:sp>
    </p:spTree>
  </p:cSld>
  <p:clrMapOvr>
    <a:masterClrMapping/>
  </p:clrMapOvr>
  <p:transition advTm="3000"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4"/>
          <p:cNvSpPr>
            <a:spLocks noGrp="1"/>
          </p:cNvSpPr>
          <p:nvPr>
            <p:ph type="title"/>
          </p:nvPr>
        </p:nvSpPr>
        <p:spPr>
          <a:xfrm>
            <a:off x="990600" y="152400"/>
            <a:ext cx="7772400" cy="1143000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538163" algn="l" eaLnBrk="1" hangingPunct="1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Impact" pitchFamily="34" charset="0"/>
                <a:cs typeface="Times New Roman" pitchFamily="18" charset="0"/>
              </a:rPr>
              <a:t>Механизмы и приспособления для ремонта фасадов</a:t>
            </a:r>
            <a:endParaRPr lang="ru-RU" altLang="ru-RU" sz="40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Impact" pitchFamily="34" charset="0"/>
            </a:endParaRPr>
          </a:p>
        </p:txBody>
      </p:sp>
      <p:sp>
        <p:nvSpPr>
          <p:cNvPr id="5123" name="Content Placeholder 5"/>
          <p:cNvSpPr>
            <a:spLocks noGrp="1"/>
          </p:cNvSpPr>
          <p:nvPr>
            <p:ph idx="1"/>
          </p:nvPr>
        </p:nvSpPr>
        <p:spPr>
          <a:xfrm>
            <a:off x="1295400" y="1371600"/>
            <a:ext cx="7696200" cy="2514600"/>
          </a:xfrm>
        </p:spPr>
        <p:txBody>
          <a:bodyPr/>
          <a:lstStyle/>
          <a:p>
            <a:pPr marL="0" indent="355600" algn="ctr">
              <a:spcBef>
                <a:spcPts val="0"/>
              </a:spcBef>
              <a:buNone/>
              <a:defRPr/>
            </a:pPr>
            <a:r>
              <a:rPr lang="ru-RU" sz="2000" u="sng" dirty="0" smtClean="0">
                <a:ln w="12700">
                  <a:noFill/>
                  <a:prstDash val="solid"/>
                </a:ln>
                <a:latin typeface="Impact" pitchFamily="34" charset="0"/>
              </a:rPr>
              <a:t>Мойка «чистой водой» с использованием специальных щеток и легких карбоновых штанг</a:t>
            </a:r>
          </a:p>
          <a:p>
            <a:pPr marL="0" indent="355600" algn="just">
              <a:spcBef>
                <a:spcPts val="0"/>
              </a:spcBef>
              <a:buNone/>
              <a:defRPr/>
            </a:pPr>
            <a:r>
              <a:rPr lang="ru-RU" sz="2000" dirty="0" smtClean="0">
                <a:ln w="12700">
                  <a:noFill/>
                  <a:prstDash val="solid"/>
                </a:ln>
                <a:latin typeface="Impact" pitchFamily="34" charset="0"/>
              </a:rPr>
              <a:t>Для очистки используются специальные установки, работающие на основе четырехступенчатой фильтрации воды, а для транспортировки – сверхлегкие и прочные карбоновые штанги. Таким образом поверхность просто трется мягкой щеткой, обильно поливаясь водой, а после высыхания остается чистой и без разводов. </a:t>
            </a:r>
          </a:p>
          <a:p>
            <a:pPr marL="0" indent="355600" algn="just">
              <a:spcBef>
                <a:spcPts val="0"/>
              </a:spcBef>
              <a:buNone/>
              <a:defRPr/>
            </a:pPr>
            <a:endParaRPr lang="ru-RU" sz="2000" dirty="0" smtClean="0">
              <a:ln w="12700">
                <a:noFill/>
                <a:prstDash val="solid"/>
              </a:ln>
              <a:latin typeface="Impact" pitchFamily="34" charset="0"/>
            </a:endParaRPr>
          </a:p>
        </p:txBody>
      </p:sp>
      <p:pic>
        <p:nvPicPr>
          <p:cNvPr id="86018" name="Picture 2" descr="http://www.quiclean.ru/images/purewate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19400" y="3962400"/>
            <a:ext cx="4585487" cy="2590800"/>
          </a:xfrm>
          <a:prstGeom prst="rect">
            <a:avLst/>
          </a:prstGeom>
          <a:noFill/>
        </p:spPr>
      </p:pic>
    </p:spTree>
  </p:cSld>
  <p:clrMapOvr>
    <a:masterClrMapping/>
  </p:clrMapOvr>
  <p:transition advTm="3000"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4"/>
          <p:cNvSpPr>
            <a:spLocks noGrp="1"/>
          </p:cNvSpPr>
          <p:nvPr>
            <p:ph type="title"/>
          </p:nvPr>
        </p:nvSpPr>
        <p:spPr>
          <a:xfrm>
            <a:off x="990600" y="152400"/>
            <a:ext cx="7772400" cy="1143000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538163" algn="l" eaLnBrk="1" hangingPunct="1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Impact" pitchFamily="34" charset="0"/>
                <a:cs typeface="Times New Roman" pitchFamily="18" charset="0"/>
              </a:rPr>
              <a:t>Механизмы и приспособления для ремонта фасадов</a:t>
            </a:r>
            <a:endParaRPr lang="ru-RU" altLang="ru-RU" sz="40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Impact" pitchFamily="34" charset="0"/>
            </a:endParaRPr>
          </a:p>
        </p:txBody>
      </p:sp>
      <p:sp>
        <p:nvSpPr>
          <p:cNvPr id="5123" name="Content Placeholder 5"/>
          <p:cNvSpPr>
            <a:spLocks noGrp="1"/>
          </p:cNvSpPr>
          <p:nvPr>
            <p:ph idx="1"/>
          </p:nvPr>
        </p:nvSpPr>
        <p:spPr>
          <a:xfrm>
            <a:off x="1295400" y="1371600"/>
            <a:ext cx="7696200" cy="2514600"/>
          </a:xfrm>
        </p:spPr>
        <p:txBody>
          <a:bodyPr/>
          <a:lstStyle/>
          <a:p>
            <a:pPr marL="0" indent="355600" algn="ctr">
              <a:spcBef>
                <a:spcPts val="0"/>
              </a:spcBef>
              <a:buNone/>
              <a:defRPr/>
            </a:pPr>
            <a:r>
              <a:rPr lang="ru-RU" sz="2000" u="sng" dirty="0" smtClean="0">
                <a:ln w="12700">
                  <a:noFill/>
                  <a:prstDash val="solid"/>
                </a:ln>
                <a:latin typeface="Impact" pitchFamily="34" charset="0"/>
              </a:rPr>
              <a:t>Пескоструйный (дробеструйный) аппарат </a:t>
            </a:r>
          </a:p>
          <a:p>
            <a:pPr marL="0" indent="355600" algn="just">
              <a:spcBef>
                <a:spcPts val="0"/>
              </a:spcBef>
              <a:buNone/>
              <a:defRPr/>
            </a:pPr>
            <a:r>
              <a:rPr lang="ru-RU" sz="2000" dirty="0" smtClean="0">
                <a:ln w="12700">
                  <a:noFill/>
                  <a:prstDash val="solid"/>
                </a:ln>
                <a:latin typeface="Impact" pitchFamily="34" charset="0"/>
              </a:rPr>
              <a:t>Это аппарат для очистки поверхности от старой краски, окалины, ржавчины, для удаления загрязнений и обезжиривания поверхностей перед проведением покраски и для декорационных работ по стеклу и мрамору. Принцип действия пескоструйных аппаратов и дробеструйных установок основывается на обработке различных поверхностей абразивными материалами, подаваемыми из сопла под действием воздуха.</a:t>
            </a:r>
          </a:p>
        </p:txBody>
      </p:sp>
      <p:pic>
        <p:nvPicPr>
          <p:cNvPr id="88066" name="Picture 2" descr="http://energyrostov.ru/upload/catalog/elements/6/727a8f410c65b8007efe6e784263428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5000" y="3962400"/>
            <a:ext cx="3733799" cy="2756583"/>
          </a:xfrm>
          <a:prstGeom prst="rect">
            <a:avLst/>
          </a:prstGeom>
          <a:noFill/>
        </p:spPr>
      </p:pic>
      <p:pic>
        <p:nvPicPr>
          <p:cNvPr id="88068" name="Picture 4" descr="http://graco-spb.ru/wp-content/uploads/2013/10/%D0%9F%D0%B5%D1%81%D0%BA%D0%BE%D1%81%D1%82%D1%80%D1%83%D0%B9%D0%BD%D1%8B%D0%B9-%D0%B0%D0%BF%D0%BF%D0%B0%D1%80%D0%B0%D1%82-%D0%B8%D0%BD%D0%B6%D0%B5%D0%BA%D1%82%D0%BE%D1%80%D0%BD%D0%BE%D0%B3%D0%BE-%D1%82%D0%B8%D0%BF%D0%B0-DSG%C2%AE-I-30-e138235133488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91201" y="3962400"/>
            <a:ext cx="2743200" cy="2738629"/>
          </a:xfrm>
          <a:prstGeom prst="rect">
            <a:avLst/>
          </a:prstGeom>
          <a:noFill/>
        </p:spPr>
      </p:pic>
    </p:spTree>
  </p:cSld>
  <p:clrMapOvr>
    <a:masterClrMapping/>
  </p:clrMapOvr>
  <p:transition advTm="3000"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4"/>
          <p:cNvSpPr>
            <a:spLocks noGrp="1"/>
          </p:cNvSpPr>
          <p:nvPr>
            <p:ph type="title"/>
          </p:nvPr>
        </p:nvSpPr>
        <p:spPr>
          <a:xfrm>
            <a:off x="990600" y="152400"/>
            <a:ext cx="7772400" cy="1143000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538163" algn="l" eaLnBrk="1" hangingPunct="1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Impact" pitchFamily="34" charset="0"/>
                <a:cs typeface="Times New Roman" pitchFamily="18" charset="0"/>
              </a:rPr>
              <a:t>Механизмы и приспособления для ремонта фасадов</a:t>
            </a:r>
            <a:endParaRPr lang="ru-RU" altLang="ru-RU" sz="40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Impact" pitchFamily="34" charset="0"/>
            </a:endParaRPr>
          </a:p>
        </p:txBody>
      </p:sp>
      <p:sp>
        <p:nvSpPr>
          <p:cNvPr id="5123" name="Content Placeholder 5"/>
          <p:cNvSpPr>
            <a:spLocks noGrp="1"/>
          </p:cNvSpPr>
          <p:nvPr>
            <p:ph idx="1"/>
          </p:nvPr>
        </p:nvSpPr>
        <p:spPr>
          <a:xfrm>
            <a:off x="1295400" y="1371600"/>
            <a:ext cx="7696200" cy="2514600"/>
          </a:xfrm>
        </p:spPr>
        <p:txBody>
          <a:bodyPr/>
          <a:lstStyle/>
          <a:p>
            <a:pPr marL="0" indent="355600" algn="ctr">
              <a:spcBef>
                <a:spcPts val="0"/>
              </a:spcBef>
              <a:buNone/>
              <a:defRPr/>
            </a:pPr>
            <a:r>
              <a:rPr lang="ru-RU" sz="2000" u="sng" dirty="0" smtClean="0">
                <a:ln w="12700">
                  <a:noFill/>
                  <a:prstDash val="solid"/>
                </a:ln>
                <a:latin typeface="Impact" pitchFamily="34" charset="0"/>
              </a:rPr>
              <a:t>Штукатурные машины</a:t>
            </a:r>
          </a:p>
          <a:p>
            <a:pPr marL="0" indent="355600" algn="just">
              <a:spcBef>
                <a:spcPts val="0"/>
              </a:spcBef>
              <a:buNone/>
              <a:defRPr/>
            </a:pPr>
            <a:r>
              <a:rPr lang="ru-RU" sz="2000" dirty="0" smtClean="0">
                <a:ln w="12700">
                  <a:noFill/>
                  <a:prstDash val="solid"/>
                </a:ln>
                <a:latin typeface="Impact" pitchFamily="34" charset="0"/>
              </a:rPr>
              <a:t>Существует два основных типа штукатурных машин. Первый - это штукатурные агрегаты, которые могут соединять сухую смесь с водой, при этом регулируя скорость подачи воды и сухой смеси. А второй тип - это штукатурные машины, использующие уже готовый раствор, но при этом необходимо выдержать 5-10 минут, пока вода и сухая смесь превратятся в раствор для оштукатуривания. Иметь такой агрегат хорошо и тем, что его можно применять и для автоматизации других работ, таких как шпаклевки, заливка пола, плиточного клея и других.</a:t>
            </a:r>
          </a:p>
          <a:p>
            <a:pPr marL="0" indent="355600" algn="just">
              <a:spcBef>
                <a:spcPts val="0"/>
              </a:spcBef>
              <a:buNone/>
              <a:defRPr/>
            </a:pPr>
            <a:endParaRPr lang="ru-RU" sz="2000" dirty="0" smtClean="0">
              <a:ln w="12700">
                <a:noFill/>
                <a:prstDash val="solid"/>
              </a:ln>
              <a:latin typeface="Impact" pitchFamily="34" charset="0"/>
            </a:endParaRPr>
          </a:p>
        </p:txBody>
      </p:sp>
      <p:pic>
        <p:nvPicPr>
          <p:cNvPr id="90114" name="Picture 2" descr="https://ru.all.biz/img/ru/catalog/middle/971300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90800" y="4572000"/>
            <a:ext cx="1877377" cy="2057400"/>
          </a:xfrm>
          <a:prstGeom prst="rect">
            <a:avLst/>
          </a:prstGeom>
          <a:noFill/>
        </p:spPr>
      </p:pic>
      <p:pic>
        <p:nvPicPr>
          <p:cNvPr id="90116" name="Picture 4" descr="http://www.masterservis.info/upload/medialibrary/bd2/bd2157309cd2a9a9c161d0c01cb69df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53000" y="4495800"/>
            <a:ext cx="2819400" cy="2105740"/>
          </a:xfrm>
          <a:prstGeom prst="rect">
            <a:avLst/>
          </a:prstGeom>
          <a:noFill/>
        </p:spPr>
      </p:pic>
    </p:spTree>
  </p:cSld>
  <p:clrMapOvr>
    <a:masterClrMapping/>
  </p:clrMapOvr>
  <p:transition advTm="3000"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4"/>
          <p:cNvSpPr>
            <a:spLocks noGrp="1"/>
          </p:cNvSpPr>
          <p:nvPr>
            <p:ph type="title"/>
          </p:nvPr>
        </p:nvSpPr>
        <p:spPr>
          <a:xfrm>
            <a:off x="990600" y="152400"/>
            <a:ext cx="7772400" cy="1143000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538163" algn="l" eaLnBrk="1" hangingPunct="1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Impact" pitchFamily="34" charset="0"/>
                <a:cs typeface="Times New Roman" pitchFamily="18" charset="0"/>
              </a:rPr>
              <a:t>Механизмы и приспособления для ремонта фасадов</a:t>
            </a:r>
            <a:endParaRPr lang="ru-RU" altLang="ru-RU" sz="40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Impact" pitchFamily="34" charset="0"/>
            </a:endParaRPr>
          </a:p>
        </p:txBody>
      </p:sp>
      <p:sp>
        <p:nvSpPr>
          <p:cNvPr id="5123" name="Content Placeholder 5"/>
          <p:cNvSpPr>
            <a:spLocks noGrp="1"/>
          </p:cNvSpPr>
          <p:nvPr>
            <p:ph idx="1"/>
          </p:nvPr>
        </p:nvSpPr>
        <p:spPr>
          <a:xfrm>
            <a:off x="1295400" y="1371600"/>
            <a:ext cx="7696200" cy="1447800"/>
          </a:xfrm>
        </p:spPr>
        <p:txBody>
          <a:bodyPr/>
          <a:lstStyle/>
          <a:p>
            <a:pPr marL="0" indent="355600" algn="just">
              <a:spcBef>
                <a:spcPts val="0"/>
              </a:spcBef>
              <a:buNone/>
              <a:defRPr/>
            </a:pPr>
            <a:r>
              <a:rPr lang="ru-RU" sz="2000" dirty="0" smtClean="0">
                <a:ln w="12700">
                  <a:noFill/>
                  <a:prstDash val="solid"/>
                </a:ln>
                <a:latin typeface="Impact" pitchFamily="34" charset="0"/>
              </a:rPr>
              <a:t>Для подъема рабочих (не более двух человек), строительных материалов и инструмента к рабочему месту, ремонта и отделки фасадов зданий и передвижения по горизонтали используются самоподъемные люльки. </a:t>
            </a:r>
          </a:p>
        </p:txBody>
      </p:sp>
      <p:pic>
        <p:nvPicPr>
          <p:cNvPr id="30722" name="Picture 2" descr="http://pro-stroiki.ru/wp-content/uploads/1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7800" y="3200400"/>
            <a:ext cx="3722358" cy="2743200"/>
          </a:xfrm>
          <a:prstGeom prst="rect">
            <a:avLst/>
          </a:prstGeom>
          <a:noFill/>
        </p:spPr>
      </p:pic>
      <p:pic>
        <p:nvPicPr>
          <p:cNvPr id="30724" name="Picture 4" descr="Похожее изображение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57800" y="2819400"/>
            <a:ext cx="3352800" cy="3352800"/>
          </a:xfrm>
          <a:prstGeom prst="rect">
            <a:avLst/>
          </a:prstGeom>
          <a:noFill/>
        </p:spPr>
      </p:pic>
    </p:spTree>
  </p:cSld>
  <p:clrMapOvr>
    <a:masterClrMapping/>
  </p:clrMapOvr>
  <p:transition advTm="3000"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4"/>
          <p:cNvSpPr>
            <a:spLocks noGrp="1"/>
          </p:cNvSpPr>
          <p:nvPr>
            <p:ph type="title"/>
          </p:nvPr>
        </p:nvSpPr>
        <p:spPr>
          <a:xfrm>
            <a:off x="990600" y="152400"/>
            <a:ext cx="7772400" cy="1143000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538163" algn="l" eaLnBrk="1" hangingPunct="1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Impact" pitchFamily="34" charset="0"/>
                <a:cs typeface="Times New Roman" pitchFamily="18" charset="0"/>
              </a:rPr>
              <a:t>Механизмы и приспособления для ремонта фасадов</a:t>
            </a:r>
            <a:endParaRPr lang="ru-RU" altLang="ru-RU" sz="40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Impact" pitchFamily="34" charset="0"/>
            </a:endParaRPr>
          </a:p>
        </p:txBody>
      </p:sp>
      <p:sp>
        <p:nvSpPr>
          <p:cNvPr id="5123" name="Content Placeholder 5"/>
          <p:cNvSpPr>
            <a:spLocks noGrp="1"/>
          </p:cNvSpPr>
          <p:nvPr>
            <p:ph idx="1"/>
          </p:nvPr>
        </p:nvSpPr>
        <p:spPr>
          <a:xfrm>
            <a:off x="1295400" y="1371600"/>
            <a:ext cx="7696200" cy="4681538"/>
          </a:xfrm>
        </p:spPr>
        <p:txBody>
          <a:bodyPr/>
          <a:lstStyle/>
          <a:p>
            <a:pPr marL="0" indent="355600" algn="just">
              <a:spcBef>
                <a:spcPts val="0"/>
              </a:spcBef>
              <a:buNone/>
              <a:defRPr/>
            </a:pPr>
            <a:r>
              <a:rPr lang="ru-RU" sz="2000" dirty="0" smtClean="0">
                <a:ln w="12700">
                  <a:noFill/>
                  <a:prstDash val="solid"/>
                </a:ln>
                <a:latin typeface="Impact" pitchFamily="34" charset="0"/>
              </a:rPr>
              <a:t>Люльки рекомендуется применять при:</a:t>
            </a:r>
          </a:p>
          <a:p>
            <a:pPr marL="0" indent="355600" algn="just">
              <a:spcBef>
                <a:spcPts val="0"/>
              </a:spcBef>
              <a:defRPr/>
            </a:pPr>
            <a:r>
              <a:rPr lang="ru-RU" sz="2000" dirty="0" smtClean="0">
                <a:ln w="12700">
                  <a:noFill/>
                  <a:prstDash val="solid"/>
                </a:ln>
                <a:latin typeface="Impact" pitchFamily="34" charset="0"/>
              </a:rPr>
              <a:t>малом объеме работ по ремонту поверхности стен; </a:t>
            </a:r>
          </a:p>
          <a:p>
            <a:pPr marL="0" indent="355600" algn="just">
              <a:spcBef>
                <a:spcPts val="0"/>
              </a:spcBef>
              <a:defRPr/>
            </a:pPr>
            <a:r>
              <a:rPr lang="ru-RU" sz="2000" dirty="0" smtClean="0">
                <a:ln w="12700">
                  <a:noFill/>
                  <a:prstDash val="solid"/>
                </a:ln>
                <a:latin typeface="Impact" pitchFamily="34" charset="0"/>
              </a:rPr>
              <a:t>штукатурке гладких торцовых стен; </a:t>
            </a:r>
          </a:p>
          <a:p>
            <a:pPr marL="0" indent="355600" algn="just">
              <a:spcBef>
                <a:spcPts val="0"/>
              </a:spcBef>
              <a:defRPr/>
            </a:pPr>
            <a:r>
              <a:rPr lang="ru-RU" sz="2000" dirty="0" smtClean="0">
                <a:ln w="12700">
                  <a:noFill/>
                  <a:prstDash val="solid"/>
                </a:ln>
                <a:latin typeface="Impact" pitchFamily="34" charset="0"/>
              </a:rPr>
              <a:t>количестве подлежащей ремонту штукатурки, не превышающей 25% площади фасада; </a:t>
            </a:r>
          </a:p>
          <a:p>
            <a:pPr marL="0" indent="355600" algn="just">
              <a:spcBef>
                <a:spcPts val="0"/>
              </a:spcBef>
              <a:defRPr/>
            </a:pPr>
            <a:r>
              <a:rPr lang="ru-RU" sz="2000" dirty="0" smtClean="0">
                <a:ln w="12700">
                  <a:noFill/>
                  <a:prstDash val="solid"/>
                </a:ln>
                <a:latin typeface="Impact" pitchFamily="34" charset="0"/>
              </a:rPr>
              <a:t>ремонте фасада зданий, имеющих в плане простую конфигурацию; </a:t>
            </a:r>
          </a:p>
          <a:p>
            <a:pPr marL="0" indent="355600" algn="just">
              <a:spcBef>
                <a:spcPts val="0"/>
              </a:spcBef>
              <a:defRPr/>
            </a:pPr>
            <a:r>
              <a:rPr lang="ru-RU" sz="2000" dirty="0" smtClean="0">
                <a:ln w="12700">
                  <a:noFill/>
                  <a:prstDash val="solid"/>
                </a:ln>
                <a:latin typeface="Impact" pitchFamily="34" charset="0"/>
              </a:rPr>
              <a:t>отсутствии на фасаде выступающих частей (эркеров, балконов и пр.) и сложных высоких парапетов; </a:t>
            </a:r>
          </a:p>
          <a:p>
            <a:pPr marL="0" indent="355600" algn="just">
              <a:spcBef>
                <a:spcPts val="0"/>
              </a:spcBef>
              <a:defRPr/>
            </a:pPr>
            <a:r>
              <a:rPr lang="ru-RU" sz="2000" dirty="0" smtClean="0">
                <a:ln w="12700">
                  <a:noFill/>
                  <a:prstDash val="solid"/>
                </a:ln>
                <a:latin typeface="Impact" pitchFamily="34" charset="0"/>
              </a:rPr>
              <a:t>небольшом количестве подлежащих ремонту и установке мелких изделий.</a:t>
            </a:r>
          </a:p>
          <a:p>
            <a:pPr marL="0" indent="355600" algn="just">
              <a:spcBef>
                <a:spcPts val="0"/>
              </a:spcBef>
              <a:buNone/>
              <a:defRPr/>
            </a:pPr>
            <a:r>
              <a:rPr lang="ru-RU" sz="2000" dirty="0" smtClean="0">
                <a:ln w="12700">
                  <a:noFill/>
                  <a:prstDash val="solid"/>
                </a:ln>
                <a:latin typeface="Impact" pitchFamily="34" charset="0"/>
              </a:rPr>
              <a:t>Во всех других случаях ремонт и отделка фасадов осуществляются с лесов. При ремонте фасадов также используются вышки с высотой подъема до 22 м: телескопические, шарнирно- и мачтово-рычажные.</a:t>
            </a:r>
          </a:p>
          <a:p>
            <a:pPr marL="0" indent="355600" algn="just">
              <a:spcBef>
                <a:spcPts val="0"/>
              </a:spcBef>
              <a:buNone/>
              <a:defRPr/>
            </a:pPr>
            <a:endParaRPr lang="ru-RU" sz="2000" dirty="0" smtClean="0">
              <a:ln w="12700">
                <a:noFill/>
                <a:prstDash val="solid"/>
              </a:ln>
              <a:latin typeface="Impact" pitchFamily="34" charset="0"/>
            </a:endParaRPr>
          </a:p>
        </p:txBody>
      </p:sp>
    </p:spTree>
  </p:cSld>
  <p:clrMapOvr>
    <a:masterClrMapping/>
  </p:clrMapOvr>
  <p:transition advTm="3000"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4"/>
          <p:cNvSpPr>
            <a:spLocks noGrp="1"/>
          </p:cNvSpPr>
          <p:nvPr>
            <p:ph type="title"/>
          </p:nvPr>
        </p:nvSpPr>
        <p:spPr>
          <a:xfrm>
            <a:off x="990600" y="152400"/>
            <a:ext cx="7772400" cy="1143000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538163" algn="l" eaLnBrk="1" hangingPunct="1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Impact" pitchFamily="34" charset="0"/>
                <a:cs typeface="Times New Roman" pitchFamily="18" charset="0"/>
              </a:rPr>
              <a:t>Механизмы и приспособления для ремонта фасадов</a:t>
            </a:r>
            <a:endParaRPr lang="ru-RU" altLang="ru-RU" sz="40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Impact" pitchFamily="34" charset="0"/>
            </a:endParaRPr>
          </a:p>
        </p:txBody>
      </p:sp>
      <p:sp>
        <p:nvSpPr>
          <p:cNvPr id="5123" name="Content Placeholder 5"/>
          <p:cNvSpPr>
            <a:spLocks noGrp="1"/>
          </p:cNvSpPr>
          <p:nvPr>
            <p:ph idx="1"/>
          </p:nvPr>
        </p:nvSpPr>
        <p:spPr>
          <a:xfrm>
            <a:off x="1295400" y="1371600"/>
            <a:ext cx="7696200" cy="4681538"/>
          </a:xfrm>
        </p:spPr>
        <p:txBody>
          <a:bodyPr/>
          <a:lstStyle/>
          <a:p>
            <a:pPr marL="0" indent="355600" algn="just">
              <a:spcBef>
                <a:spcPts val="0"/>
              </a:spcBef>
              <a:buNone/>
              <a:defRPr/>
            </a:pPr>
            <a:r>
              <a:rPr lang="ru-RU" sz="2000" dirty="0" smtClean="0">
                <a:ln w="12700">
                  <a:noFill/>
                  <a:prstDash val="solid"/>
                </a:ln>
                <a:latin typeface="Impact" pitchFamily="34" charset="0"/>
              </a:rPr>
              <a:t>Полноповоротная вышка имеет высоту от опор 8,5 м. Вышка перевозится на буксире грузового автомобиля. Установочное перемещение вышки обеспечивается собственным механизмом передвижения. Вышка обслуживается одним рабочим.</a:t>
            </a:r>
          </a:p>
        </p:txBody>
      </p:sp>
      <p:pic>
        <p:nvPicPr>
          <p:cNvPr id="4" name="Picture 11" descr="image0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28800" y="2667000"/>
            <a:ext cx="2895600" cy="3851497"/>
          </a:xfrm>
          <a:prstGeom prst="rect">
            <a:avLst/>
          </a:prstGeom>
          <a:noFill/>
        </p:spPr>
      </p:pic>
      <p:sp>
        <p:nvSpPr>
          <p:cNvPr id="5" name="Rectangle 9"/>
          <p:cNvSpPr>
            <a:spLocks noChangeArrowheads="1"/>
          </p:cNvSpPr>
          <p:nvPr/>
        </p:nvSpPr>
        <p:spPr bwMode="auto">
          <a:xfrm>
            <a:off x="4267200" y="2743200"/>
            <a:ext cx="3429000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r>
              <a:rPr lang="ru-RU" sz="1600" dirty="0">
                <a:latin typeface="Impact" pitchFamily="34" charset="0"/>
              </a:rPr>
              <a:t> Шарнирная двухсекционная вышка</a:t>
            </a:r>
          </a:p>
          <a:p>
            <a:r>
              <a:rPr lang="ru-RU" sz="1600" dirty="0">
                <a:latin typeface="Impact" pitchFamily="34" charset="0"/>
              </a:rPr>
              <a:t>1 - ходовая часть, </a:t>
            </a:r>
            <a:endParaRPr lang="ru-RU" sz="1600" dirty="0" smtClean="0">
              <a:latin typeface="Impact" pitchFamily="34" charset="0"/>
            </a:endParaRPr>
          </a:p>
          <a:p>
            <a:r>
              <a:rPr lang="ru-RU" sz="1600" dirty="0" smtClean="0">
                <a:latin typeface="Impact" pitchFamily="34" charset="0"/>
              </a:rPr>
              <a:t>2 </a:t>
            </a:r>
            <a:r>
              <a:rPr lang="ru-RU" sz="1600" dirty="0">
                <a:latin typeface="Impact" pitchFamily="34" charset="0"/>
              </a:rPr>
              <a:t>- поворотная часть, </a:t>
            </a:r>
            <a:endParaRPr lang="ru-RU" sz="1600" dirty="0" smtClean="0">
              <a:latin typeface="Impact" pitchFamily="34" charset="0"/>
            </a:endParaRPr>
          </a:p>
          <a:p>
            <a:r>
              <a:rPr lang="ru-RU" sz="1600" dirty="0" smtClean="0">
                <a:latin typeface="Impact" pitchFamily="34" charset="0"/>
              </a:rPr>
              <a:t>3 </a:t>
            </a:r>
            <a:r>
              <a:rPr lang="ru-RU" sz="1600" dirty="0">
                <a:latin typeface="Impact" pitchFamily="34" charset="0"/>
              </a:rPr>
              <a:t>- выносные опоры, </a:t>
            </a:r>
            <a:endParaRPr lang="ru-RU" sz="1600" dirty="0" smtClean="0">
              <a:latin typeface="Impact" pitchFamily="34" charset="0"/>
            </a:endParaRPr>
          </a:p>
          <a:p>
            <a:r>
              <a:rPr lang="ru-RU" sz="1600" dirty="0" smtClean="0">
                <a:latin typeface="Impact" pitchFamily="34" charset="0"/>
              </a:rPr>
              <a:t>4 </a:t>
            </a:r>
            <a:r>
              <a:rPr lang="ru-RU" sz="1600" dirty="0">
                <a:latin typeface="Impact" pitchFamily="34" charset="0"/>
              </a:rPr>
              <a:t>- подъемное устройство, </a:t>
            </a:r>
            <a:endParaRPr lang="ru-RU" sz="1600" dirty="0" smtClean="0">
              <a:latin typeface="Impact" pitchFamily="34" charset="0"/>
            </a:endParaRPr>
          </a:p>
          <a:p>
            <a:r>
              <a:rPr lang="ru-RU" sz="1600" dirty="0" smtClean="0">
                <a:latin typeface="Impact" pitchFamily="34" charset="0"/>
              </a:rPr>
              <a:t>5 </a:t>
            </a:r>
            <a:r>
              <a:rPr lang="ru-RU" sz="1600" dirty="0">
                <a:latin typeface="Impact" pitchFamily="34" charset="0"/>
              </a:rPr>
              <a:t>- нижняя секция мачты, </a:t>
            </a:r>
            <a:endParaRPr lang="ru-RU" sz="1600" dirty="0" smtClean="0">
              <a:latin typeface="Impact" pitchFamily="34" charset="0"/>
            </a:endParaRPr>
          </a:p>
          <a:p>
            <a:r>
              <a:rPr lang="ru-RU" sz="1600" dirty="0" smtClean="0">
                <a:latin typeface="Impact" pitchFamily="34" charset="0"/>
              </a:rPr>
              <a:t>6 </a:t>
            </a:r>
            <a:r>
              <a:rPr lang="ru-RU" sz="1600" dirty="0">
                <a:latin typeface="Impact" pitchFamily="34" charset="0"/>
              </a:rPr>
              <a:t>- верхняя секция мачты, </a:t>
            </a:r>
            <a:endParaRPr lang="ru-RU" sz="1600" dirty="0" smtClean="0">
              <a:latin typeface="Impact" pitchFamily="34" charset="0"/>
            </a:endParaRPr>
          </a:p>
          <a:p>
            <a:r>
              <a:rPr lang="ru-RU" sz="1600" dirty="0" smtClean="0">
                <a:latin typeface="Impact" pitchFamily="34" charset="0"/>
              </a:rPr>
              <a:t>7 </a:t>
            </a:r>
            <a:r>
              <a:rPr lang="ru-RU" sz="1600" dirty="0">
                <a:latin typeface="Impact" pitchFamily="34" charset="0"/>
              </a:rPr>
              <a:t>- люлька, </a:t>
            </a:r>
            <a:endParaRPr lang="ru-RU" sz="1600" dirty="0" smtClean="0">
              <a:latin typeface="Impact" pitchFamily="34" charset="0"/>
            </a:endParaRPr>
          </a:p>
          <a:p>
            <a:r>
              <a:rPr lang="ru-RU" sz="1600" dirty="0" smtClean="0">
                <a:latin typeface="Impact" pitchFamily="34" charset="0"/>
              </a:rPr>
              <a:t>8 </a:t>
            </a:r>
            <a:r>
              <a:rPr lang="ru-RU" sz="1600" dirty="0">
                <a:latin typeface="Impact" pitchFamily="34" charset="0"/>
              </a:rPr>
              <a:t>- пульт управления </a:t>
            </a:r>
          </a:p>
          <a:p>
            <a:pPr algn="ctr" eaLnBrk="0" hangingPunct="0"/>
            <a:endParaRPr lang="ru-RU" dirty="0">
              <a:latin typeface="Times New Roman" pitchFamily="18" charset="0"/>
            </a:endParaRPr>
          </a:p>
        </p:txBody>
      </p:sp>
      <p:pic>
        <p:nvPicPr>
          <p:cNvPr id="6" name="Picture 10" descr="image_9_1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00800" y="3810000"/>
            <a:ext cx="2168525" cy="267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3000">
    <p:fad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4"/>
          <p:cNvSpPr>
            <a:spLocks noGrp="1"/>
          </p:cNvSpPr>
          <p:nvPr>
            <p:ph type="title"/>
          </p:nvPr>
        </p:nvSpPr>
        <p:spPr>
          <a:xfrm>
            <a:off x="990600" y="152400"/>
            <a:ext cx="7772400" cy="1143000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538163" algn="l" eaLnBrk="1" hangingPunct="1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Impact" pitchFamily="34" charset="0"/>
                <a:cs typeface="Times New Roman" pitchFamily="18" charset="0"/>
              </a:rPr>
              <a:t>Механизмы и приспособления для ремонта фасадов</a:t>
            </a:r>
            <a:endParaRPr lang="ru-RU" altLang="ru-RU" sz="40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Impact" pitchFamily="34" charset="0"/>
            </a:endParaRPr>
          </a:p>
        </p:txBody>
      </p:sp>
      <p:sp>
        <p:nvSpPr>
          <p:cNvPr id="5123" name="Content Placeholder 5"/>
          <p:cNvSpPr>
            <a:spLocks noGrp="1"/>
          </p:cNvSpPr>
          <p:nvPr>
            <p:ph idx="1"/>
          </p:nvPr>
        </p:nvSpPr>
        <p:spPr>
          <a:xfrm>
            <a:off x="1295400" y="1371600"/>
            <a:ext cx="7696200" cy="2514600"/>
          </a:xfrm>
        </p:spPr>
        <p:txBody>
          <a:bodyPr/>
          <a:lstStyle/>
          <a:p>
            <a:pPr marL="0" indent="355600" algn="just">
              <a:spcBef>
                <a:spcPts val="0"/>
              </a:spcBef>
              <a:buNone/>
              <a:defRPr/>
            </a:pPr>
            <a:r>
              <a:rPr lang="ru-RU" sz="2000" dirty="0" smtClean="0">
                <a:ln w="12700">
                  <a:noFill/>
                  <a:prstDash val="solid"/>
                </a:ln>
                <a:latin typeface="Impact" pitchFamily="34" charset="0"/>
              </a:rPr>
              <a:t>Телескопические вышки ВИ-23 на базе автомобиля иногда применяются для выполнения работ на фасадах. Конструкция вышки включает телескопическую часть, две лебедки, раздаточную коробку, рычаги управления и автоматический выключатель. Грузоподъемность вышки 200 кг. Применение   ее оправдано   на рассредоточенных работах небольшого объема, где значительное влияние на эксплуатационную производительность машины оказывает скорость переброски с объекта на объект.</a:t>
            </a:r>
          </a:p>
        </p:txBody>
      </p:sp>
      <p:pic>
        <p:nvPicPr>
          <p:cNvPr id="24578" name="Picture 2" descr="Картинки по запросу Телескопические вышки ВИ-2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0200" y="3981569"/>
            <a:ext cx="3810000" cy="2695457"/>
          </a:xfrm>
          <a:prstGeom prst="rect">
            <a:avLst/>
          </a:prstGeom>
          <a:noFill/>
        </p:spPr>
      </p:pic>
      <p:pic>
        <p:nvPicPr>
          <p:cNvPr id="5" name="Picture 11" descr="6937_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62600" y="4114800"/>
            <a:ext cx="2998787" cy="2355501"/>
          </a:xfrm>
          <a:prstGeom prst="rect">
            <a:avLst/>
          </a:prstGeom>
          <a:noFill/>
        </p:spPr>
      </p:pic>
    </p:spTree>
  </p:cSld>
  <p:clrMapOvr>
    <a:masterClrMapping/>
  </p:clrMapOvr>
  <p:transition advTm="3000">
    <p:fad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905000" y="2438400"/>
            <a:ext cx="5943600" cy="1143000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538163" algn="l" eaLnBrk="1" hangingPunct="1"/>
            <a:r>
              <a:rPr lang="ru-RU" alt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Impact" pitchFamily="34" charset="0"/>
              </a:rPr>
              <a:t>Спасибо за внимание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MOVIE_LOOPED_PLAYBACK" val="1"/>
  <p:tag name="GENSWF_OUTPUT_FILE_NAME" val="PPP_SBUSC_TXT_3D_Graph_Increasing"/>
  <p:tag name="GENSWF_MOVIE_ONCLICK_URL" val="http://"/>
  <p:tag name="GENSWF_MOVIE_PRESENTATION_END_URL" val="http://"/>
</p:tagLst>
</file>

<file path=ppt/theme/theme1.xml><?xml version="1.0" encoding="utf-8"?>
<a:theme xmlns:a="http://schemas.openxmlformats.org/drawingml/2006/main" name="PPP_SCONS_TXT_Building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Office Them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PPP_SCONS_TXT_Building</Template>
  <TotalTime>1370</TotalTime>
  <Words>2418</Words>
  <Application>Microsoft Office PowerPoint</Application>
  <PresentationFormat>Экран (4:3)</PresentationFormat>
  <Paragraphs>193</Paragraphs>
  <Slides>38</Slides>
  <Notes>37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43" baseType="lpstr">
      <vt:lpstr>Arial</vt:lpstr>
      <vt:lpstr>Calibri</vt:lpstr>
      <vt:lpstr>Impact</vt:lpstr>
      <vt:lpstr>Times New Roman</vt:lpstr>
      <vt:lpstr>PPP_SCONS_TXT_Building</vt:lpstr>
      <vt:lpstr>Презентация PowerPoint</vt:lpstr>
      <vt:lpstr>Вопросы:</vt:lpstr>
      <vt:lpstr>Общие сведения</vt:lpstr>
      <vt:lpstr>Ремонт штукатурки и облицовки фасадов</vt:lpstr>
      <vt:lpstr>Ремонт штукатурки и облицовки фасадов</vt:lpstr>
      <vt:lpstr>Ремонт штукатурки и облицовки фасадов</vt:lpstr>
      <vt:lpstr>Ремонт штукатурки и облицовки фасадов</vt:lpstr>
      <vt:lpstr>Ремонт штукатурки и облицовки фасадов</vt:lpstr>
      <vt:lpstr>Ремонт штукатурки и облицовки фасадов</vt:lpstr>
      <vt:lpstr>Ремонт штукатурки и облицовки фасадов</vt:lpstr>
      <vt:lpstr>Окраска фасадов</vt:lpstr>
      <vt:lpstr>Окраска фасадов</vt:lpstr>
      <vt:lpstr>Окраска фасадов</vt:lpstr>
      <vt:lpstr>Окраска фасадов</vt:lpstr>
      <vt:lpstr>Гидрофобизация и флюатирование поверхностей фасадов</vt:lpstr>
      <vt:lpstr>Гидрофобизация и флюатирование поверхностей фасадов</vt:lpstr>
      <vt:lpstr>Гидрофобизация и флюатирование поверхностей фасадов</vt:lpstr>
      <vt:lpstr>Ремонт фасадов крупнопанельных зданий</vt:lpstr>
      <vt:lpstr>Ремонт фасадов крупнопанельных зданий</vt:lpstr>
      <vt:lpstr>Ремонт фасадов крупнопанельных зданий</vt:lpstr>
      <vt:lpstr>Ремонт фасадов крупнопанельных зданий</vt:lpstr>
      <vt:lpstr>Ремонт фасадов крупнопанельных зданий</vt:lpstr>
      <vt:lpstr>Ремонт фасадов крупнопанельных зданий</vt:lpstr>
      <vt:lpstr>Ремонт фасадов крупнопанельных зданий</vt:lpstr>
      <vt:lpstr>Ремонт фасадов крупнопанельных зданий</vt:lpstr>
      <vt:lpstr>Ремонт вентилируемых фасадов</vt:lpstr>
      <vt:lpstr>Ремонт вентилируемых фасадов</vt:lpstr>
      <vt:lpstr>Ремонт вентилируемых фасадов</vt:lpstr>
      <vt:lpstr>Ремонт вентилируемых фасадов</vt:lpstr>
      <vt:lpstr>Механизмы и приспособления для ремонта фасадов</vt:lpstr>
      <vt:lpstr>Механизмы и приспособления для ремонта фасадов</vt:lpstr>
      <vt:lpstr>Механизмы и приспособления для ремонта фасадов</vt:lpstr>
      <vt:lpstr>Механизмы и приспособления для ремонта фасадов</vt:lpstr>
      <vt:lpstr>Механизмы и приспособления для ремонта фасадов</vt:lpstr>
      <vt:lpstr>Механизмы и приспособления для ремонта фасадов</vt:lpstr>
      <vt:lpstr>Механизмы и приспособления для ремонта фасадов</vt:lpstr>
      <vt:lpstr>Механизмы и приспособления для ремонта фасадов</vt:lpstr>
      <vt:lpstr>Спасибо за внимание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Карина</dc:creator>
  <cp:lastModifiedBy>RePack by Diakov</cp:lastModifiedBy>
  <cp:revision>143</cp:revision>
  <dcterms:created xsi:type="dcterms:W3CDTF">2004-02-11T14:41:34Z</dcterms:created>
  <dcterms:modified xsi:type="dcterms:W3CDTF">2020-10-15T10:34:25Z</dcterms:modified>
</cp:coreProperties>
</file>